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63" r:id="rId4"/>
    <p:sldId id="271" r:id="rId5"/>
    <p:sldId id="272" r:id="rId6"/>
    <p:sldId id="273" r:id="rId7"/>
    <p:sldId id="274" r:id="rId8"/>
    <p:sldId id="275" r:id="rId9"/>
    <p:sldId id="268" r:id="rId10"/>
    <p:sldId id="276" r:id="rId11"/>
    <p:sldId id="277" r:id="rId12"/>
    <p:sldId id="278" r:id="rId13"/>
    <p:sldId id="279" r:id="rId14"/>
    <p:sldId id="280" r:id="rId15"/>
    <p:sldId id="281" r:id="rId16"/>
    <p:sldId id="282" r:id="rId17"/>
    <p:sldId id="283"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ema" initial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86" d="100"/>
          <a:sy n="86" d="100"/>
        </p:scale>
        <p:origin x="514"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pPr/>
              <a:t>11/16/2021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pPr/>
              <a:t>11/16/2021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85" y="465455"/>
            <a:ext cx="8100060" cy="2561337"/>
          </a:xfrm>
        </p:spPr>
        <p:txBody>
          <a:bodyPr>
            <a:normAutofit/>
          </a:bodyPr>
          <a:lstStyle/>
          <a:p>
            <a:r>
              <a:rPr lang="en-GB" altLang="en-US" sz="5400" b="1" dirty="0">
                <a:solidFill>
                  <a:schemeClr val="tx1"/>
                </a:solidFill>
                <a:effectLst>
                  <a:outerShdw blurRad="38100" dist="19050" dir="2700000" algn="tl" rotWithShape="0">
                    <a:schemeClr val="dk1">
                      <a:alpha val="40000"/>
                    </a:schemeClr>
                  </a:outerShdw>
                </a:effectLst>
              </a:rPr>
              <a:t>Bus Schedule Managemen</a:t>
            </a:r>
            <a:r>
              <a:rPr lang="en-GB" altLang="en-US" sz="5400" b="1" dirty="0">
                <a:effectLst>
                  <a:outerShdw blurRad="38100" dist="19050" dir="2700000" algn="tl" rotWithShape="0">
                    <a:schemeClr val="dk1">
                      <a:alpha val="40000"/>
                    </a:schemeClr>
                  </a:outerShdw>
                </a:effectLst>
              </a:rPr>
              <a:t>t </a:t>
            </a:r>
            <a:r>
              <a:rPr lang="en-GB" altLang="en-US" sz="5400" b="1" dirty="0">
                <a:solidFill>
                  <a:schemeClr val="tx1"/>
                </a:solidFill>
                <a:effectLst>
                  <a:outerShdw blurRad="38100" dist="19050" dir="2700000" algn="tl" rotWithShape="0">
                    <a:schemeClr val="dk1">
                      <a:alpha val="40000"/>
                    </a:schemeClr>
                  </a:outerShdw>
                </a:effectLst>
              </a:rPr>
              <a:t>System </a:t>
            </a:r>
            <a:r>
              <a:rPr lang="en-GB" altLang="en-US" sz="5400" dirty="0"/>
              <a:t>&amp; </a:t>
            </a:r>
            <a:r>
              <a:rPr lang="en-GB" altLang="en-US" sz="5400" b="1" dirty="0">
                <a:solidFill>
                  <a:schemeClr val="tx1"/>
                </a:solidFill>
                <a:effectLst>
                  <a:outerShdw blurRad="38100" dist="19050" dir="2700000" algn="tl" rotWithShape="0">
                    <a:schemeClr val="dk1">
                      <a:alpha val="40000"/>
                    </a:schemeClr>
                  </a:outerShdw>
                </a:effectLst>
              </a:rPr>
              <a:t>Route Wise Load Tracking System</a:t>
            </a:r>
          </a:p>
        </p:txBody>
      </p:sp>
      <p:pic>
        <p:nvPicPr>
          <p:cNvPr id="6" name="Picture 5"/>
          <p:cNvPicPr>
            <a:picLocks noChangeAspect="1"/>
          </p:cNvPicPr>
          <p:nvPr/>
        </p:nvPicPr>
        <p:blipFill>
          <a:blip r:embed="rId2" cstate="print"/>
          <a:stretch>
            <a:fillRect/>
          </a:stretch>
        </p:blipFill>
        <p:spPr>
          <a:xfrm>
            <a:off x="121285" y="136525"/>
            <a:ext cx="1587500" cy="615950"/>
          </a:xfrm>
          <a:prstGeom prst="rect">
            <a:avLst/>
          </a:prstGeom>
        </p:spPr>
      </p:pic>
      <p:sp>
        <p:nvSpPr>
          <p:cNvPr id="7" name="Rectangles 6"/>
          <p:cNvSpPr/>
          <p:nvPr/>
        </p:nvSpPr>
        <p:spPr>
          <a:xfrm rot="18780000">
            <a:off x="8772525" y="1651635"/>
            <a:ext cx="1406525" cy="1487805"/>
          </a:xfrm>
          <a:prstGeom prst="rect">
            <a:avLst/>
          </a:prstGeom>
          <a:solidFill>
            <a:schemeClr val="bg2">
              <a:lumMod val="75000"/>
            </a:schemeClr>
          </a:solidFill>
          <a:ln>
            <a:noFill/>
          </a:ln>
          <a:effectLst>
            <a:outerShdw blurRad="50800" dist="38100" dir="10800000" algn="r" rotWithShape="0">
              <a:prstClr val="black">
                <a:alpha val="40000"/>
              </a:prstClr>
            </a:outerShdw>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rot="18780000">
            <a:off x="9831070" y="3884930"/>
            <a:ext cx="779145" cy="772795"/>
          </a:xfrm>
          <a:prstGeom prst="rect">
            <a:avLst/>
          </a:prstGeom>
          <a:effectLst>
            <a:innerShdw blurRad="63500" dist="50800" dir="10800000">
              <a:prstClr val="black">
                <a:alpha val="50000"/>
              </a:prstClr>
            </a:innerShdw>
          </a:effectLst>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s 9"/>
          <p:cNvSpPr/>
          <p:nvPr/>
        </p:nvSpPr>
        <p:spPr>
          <a:xfrm rot="18780000">
            <a:off x="7598390" y="4358413"/>
            <a:ext cx="911027" cy="853262"/>
          </a:xfrm>
          <a:prstGeom prst="rect">
            <a:avLst/>
          </a:prstGeom>
          <a:ln>
            <a:noFill/>
          </a:ln>
          <a:effectLst>
            <a:softEdge rad="12700"/>
          </a:effectLst>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s 10"/>
          <p:cNvSpPr/>
          <p:nvPr/>
        </p:nvSpPr>
        <p:spPr>
          <a:xfrm rot="18780000">
            <a:off x="8345805" y="3292475"/>
            <a:ext cx="995045" cy="984885"/>
          </a:xfrm>
          <a:prstGeom prst="rect">
            <a:avLst/>
          </a:prstGeom>
          <a:ln>
            <a:noFill/>
          </a:ln>
          <a:effectLst>
            <a:softEdge rad="12700"/>
          </a:effectLst>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s 11"/>
          <p:cNvSpPr/>
          <p:nvPr/>
        </p:nvSpPr>
        <p:spPr>
          <a:xfrm rot="18780000">
            <a:off x="8260715" y="5788660"/>
            <a:ext cx="781685" cy="849630"/>
          </a:xfrm>
          <a:prstGeom prst="rect">
            <a:avLst/>
          </a:prstGeom>
          <a:solidFill>
            <a:schemeClr val="bg1">
              <a:lumMod val="65000"/>
            </a:schemeClr>
          </a:solidFill>
          <a:ln>
            <a:noFill/>
          </a:ln>
          <a:effectLst>
            <a:outerShdw blurRad="50800" dist="38100" dir="8100000" algn="tr" rotWithShape="0">
              <a:prstClr val="black">
                <a:alpha val="40000"/>
              </a:prstClr>
            </a:outerShdw>
          </a:effectLst>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s 12"/>
          <p:cNvSpPr/>
          <p:nvPr/>
        </p:nvSpPr>
        <p:spPr>
          <a:xfrm rot="18780000">
            <a:off x="8867140" y="4529455"/>
            <a:ext cx="1039495" cy="1022985"/>
          </a:xfrm>
          <a:prstGeom prst="rect">
            <a:avLst/>
          </a:prstGeom>
          <a:solidFill>
            <a:schemeClr val="bg2">
              <a:lumMod val="75000"/>
            </a:schemeClr>
          </a:solidFill>
          <a:ln>
            <a:noFill/>
          </a:ln>
          <a:effectLst>
            <a:outerShdw blurRad="50800" dist="38100" dir="10800000" algn="r" rotWithShape="0">
              <a:prstClr val="black">
                <a:alpha val="40000"/>
              </a:prstClr>
            </a:outerShdw>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s 14"/>
          <p:cNvSpPr/>
          <p:nvPr/>
        </p:nvSpPr>
        <p:spPr>
          <a:xfrm rot="2580000">
            <a:off x="10968990" y="1440815"/>
            <a:ext cx="905510" cy="940435"/>
          </a:xfrm>
          <a:prstGeom prst="rect">
            <a:avLst/>
          </a:prstGeom>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s 15"/>
          <p:cNvSpPr/>
          <p:nvPr/>
        </p:nvSpPr>
        <p:spPr>
          <a:xfrm rot="18780000">
            <a:off x="10292080" y="2778760"/>
            <a:ext cx="986790" cy="911225"/>
          </a:xfrm>
          <a:prstGeom prst="rect">
            <a:avLst/>
          </a:prstGeom>
          <a:solidFill>
            <a:schemeClr val="bg2">
              <a:lumMod val="75000"/>
            </a:schemeClr>
          </a:solidFill>
          <a:ln>
            <a:noFill/>
          </a:ln>
          <a:effectLst>
            <a:outerShdw blurRad="50800" dist="38100" dir="10800000" algn="r" rotWithShape="0">
              <a:prstClr val="black">
                <a:alpha val="40000"/>
              </a:prstClr>
            </a:outerShdw>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s 30"/>
          <p:cNvSpPr/>
          <p:nvPr/>
        </p:nvSpPr>
        <p:spPr>
          <a:xfrm rot="18780000">
            <a:off x="10723578" y="4344863"/>
            <a:ext cx="760095" cy="799075"/>
          </a:xfrm>
          <a:prstGeom prst="rect">
            <a:avLst/>
          </a:prstGeom>
          <a:solidFill>
            <a:schemeClr val="bg2">
              <a:lumMod val="75000"/>
            </a:schemeClr>
          </a:solidFill>
          <a:ln>
            <a:noFill/>
          </a:ln>
          <a:effectLst>
            <a:outerShdw blurRad="50800" dist="38100" dir="10800000" algn="r" rotWithShape="0">
              <a:prstClr val="black">
                <a:alpha val="40000"/>
              </a:prstClr>
            </a:outerShdw>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s 31"/>
          <p:cNvSpPr/>
          <p:nvPr/>
        </p:nvSpPr>
        <p:spPr>
          <a:xfrm rot="18780000">
            <a:off x="11386820" y="5299075"/>
            <a:ext cx="669925" cy="643255"/>
          </a:xfrm>
          <a:prstGeom prst="rect">
            <a:avLst/>
          </a:prstGeom>
          <a:solidFill>
            <a:schemeClr val="bg2">
              <a:lumMod val="75000"/>
            </a:schemeClr>
          </a:solidFill>
          <a:ln>
            <a:noFill/>
          </a:ln>
          <a:effectLst>
            <a:outerShdw blurRad="50800" dist="38100" dir="10800000" algn="r" rotWithShape="0">
              <a:prstClr val="black">
                <a:alpha val="40000"/>
              </a:prstClr>
            </a:outerShdw>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s 33"/>
          <p:cNvSpPr/>
          <p:nvPr/>
        </p:nvSpPr>
        <p:spPr>
          <a:xfrm rot="18780000">
            <a:off x="11256050" y="3526552"/>
            <a:ext cx="676275" cy="725320"/>
          </a:xfrm>
          <a:prstGeom prst="rect">
            <a:avLst/>
          </a:prstGeom>
          <a:solidFill>
            <a:schemeClr val="bg2">
              <a:lumMod val="75000"/>
            </a:schemeClr>
          </a:solidFill>
          <a:ln>
            <a:noFill/>
          </a:ln>
          <a:effectLst>
            <a:outerShdw blurRad="50800" dist="38100" dir="10800000" algn="r" rotWithShape="0">
              <a:prstClr val="black">
                <a:alpha val="40000"/>
              </a:prstClr>
            </a:outerShdw>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s 34"/>
          <p:cNvSpPr/>
          <p:nvPr/>
        </p:nvSpPr>
        <p:spPr>
          <a:xfrm rot="18780000">
            <a:off x="9432952" y="5827077"/>
            <a:ext cx="779145" cy="772795"/>
          </a:xfrm>
          <a:prstGeom prst="rect">
            <a:avLst/>
          </a:prstGeom>
          <a:effectLst>
            <a:innerShdw blurRad="63500" dist="50800" dir="10800000">
              <a:prstClr val="black">
                <a:alpha val="50000"/>
              </a:prstClr>
            </a:innerShdw>
            <a:softEdge rad="31750"/>
          </a:effectLst>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s 35"/>
          <p:cNvSpPr/>
          <p:nvPr/>
        </p:nvSpPr>
        <p:spPr>
          <a:xfrm rot="18780000">
            <a:off x="10115607" y="5117554"/>
            <a:ext cx="807111" cy="820178"/>
          </a:xfrm>
          <a:prstGeom prst="rect">
            <a:avLst/>
          </a:prstGeom>
          <a:solidFill>
            <a:schemeClr val="bg2">
              <a:lumMod val="75000"/>
            </a:schemeClr>
          </a:solidFill>
          <a:ln>
            <a:noFill/>
          </a:ln>
          <a:effectLst>
            <a:outerShdw blurRad="50800" dist="38100" dir="10800000" algn="r" rotWithShape="0">
              <a:prstClr val="black">
                <a:alpha val="40000"/>
              </a:prstClr>
            </a:outerShdw>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Box 3"/>
          <p:cNvSpPr txBox="1"/>
          <p:nvPr/>
        </p:nvSpPr>
        <p:spPr>
          <a:xfrm>
            <a:off x="823589" y="3150548"/>
            <a:ext cx="5460365" cy="3416320"/>
          </a:xfrm>
          <a:prstGeom prst="rect">
            <a:avLst/>
          </a:prstGeom>
          <a:noFill/>
          <a:ln>
            <a:solidFill>
              <a:srgbClr val="FFFFFF"/>
            </a:solidFill>
            <a:prstDash val="solid"/>
          </a:ln>
        </p:spPr>
        <p:txBody>
          <a:bodyPr wrap="square" rtlCol="0">
            <a:spAutoFit/>
          </a:bodyPr>
          <a:lstStyle/>
          <a:p>
            <a:r>
              <a:rPr lang="en-GB" altLang="en-US" b="1" dirty="0"/>
              <a:t>Submitted by:</a:t>
            </a:r>
            <a:endParaRPr lang="en-GB" altLang="en-US" b="1" dirty="0">
              <a:solidFill>
                <a:schemeClr val="tx1"/>
              </a:solidFill>
            </a:endParaRPr>
          </a:p>
          <a:p>
            <a:r>
              <a:rPr lang="en-GB" altLang="en-US" b="1" dirty="0">
                <a:solidFill>
                  <a:schemeClr val="bg2">
                    <a:lumMod val="50000"/>
                  </a:schemeClr>
                </a:solidFill>
              </a:rPr>
              <a:t>1.KOLLAPANENI BHAVYA CHOWDARY-20BCS116</a:t>
            </a:r>
          </a:p>
          <a:p>
            <a:r>
              <a:rPr lang="en-GB" altLang="en-US" b="1" dirty="0">
                <a:solidFill>
                  <a:schemeClr val="bg2">
                    <a:lumMod val="50000"/>
                  </a:schemeClr>
                </a:solidFill>
              </a:rPr>
              <a:t>2.GURRAM SAIEESHA-20BEC042</a:t>
            </a:r>
          </a:p>
          <a:p>
            <a:r>
              <a:rPr lang="en-GB" altLang="en-US" b="1" dirty="0">
                <a:solidFill>
                  <a:schemeClr val="bg2">
                    <a:lumMod val="50000"/>
                  </a:schemeClr>
                </a:solidFill>
              </a:rPr>
              <a:t>3.GODAVARTHI HEMANVITHA-20BCS089</a:t>
            </a:r>
          </a:p>
          <a:p>
            <a:r>
              <a:rPr lang="en-GB" altLang="en-US" b="1" dirty="0">
                <a:solidFill>
                  <a:schemeClr val="bg2">
                    <a:lumMod val="50000"/>
                  </a:schemeClr>
                </a:solidFill>
              </a:rPr>
              <a:t>CSE, 2024</a:t>
            </a:r>
          </a:p>
          <a:p>
            <a:r>
              <a:rPr lang="en-GB" altLang="en-US" b="1" dirty="0"/>
              <a:t>Submitted to:</a:t>
            </a:r>
          </a:p>
          <a:p>
            <a:r>
              <a:rPr lang="en-IN" sz="1800" b="1" kern="100" dirty="0" err="1">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Prof.Pritee</a:t>
            </a:r>
            <a:r>
              <a:rPr lang="en-IN" sz="1800" b="1"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Khanna</a:t>
            </a:r>
            <a:endParaRPr lang="en-IN" sz="1800" b="1" kern="100" dirty="0">
              <a:solidFill>
                <a:schemeClr val="bg2">
                  <a:lumMod val="50000"/>
                </a:schemeClr>
              </a:solidFill>
              <a:effectLst/>
              <a:latin typeface="Times New Roman" panose="02020603050405020304" pitchFamily="18" charset="0"/>
              <a:ea typeface="SimSun" panose="02010600030101010101" pitchFamily="2" charset="-122"/>
            </a:endParaRPr>
          </a:p>
          <a:p>
            <a:r>
              <a:rPr lang="en-GB" altLang="en-US" b="1" dirty="0">
                <a:solidFill>
                  <a:schemeClr val="bg2">
                    <a:lumMod val="50000"/>
                  </a:schemeClr>
                </a:solidFill>
              </a:rPr>
              <a:t>PDPM INDIAN INSTITUTE OF INFORMATION TECHNOLOGY DESIGN AND MANUFACTURING JABALPUR,INDIA.</a:t>
            </a:r>
          </a:p>
          <a:p>
            <a:r>
              <a:rPr lang="en-GB" altLang="en-US" b="1" dirty="0">
                <a:solidFill>
                  <a:schemeClr val="bg2">
                    <a:lumMod val="50000"/>
                  </a:schemeClr>
                </a:solidFill>
              </a:rPr>
              <a:t>NOVEMBER 16, 2021.</a:t>
            </a:r>
          </a:p>
          <a:p>
            <a:endParaRPr lang="en-GB" altLang="en-US" b="1" dirty="0">
              <a:solidFill>
                <a:schemeClr val="bg2">
                  <a:lumMod val="50000"/>
                </a:schemeClr>
              </a:solidFill>
            </a:endParaRPr>
          </a:p>
        </p:txBody>
      </p:sp>
      <p:sp>
        <p:nvSpPr>
          <p:cNvPr id="37" name="Rectangles 36"/>
          <p:cNvSpPr/>
          <p:nvPr/>
        </p:nvSpPr>
        <p:spPr>
          <a:xfrm rot="18780000">
            <a:off x="10796905" y="6003290"/>
            <a:ext cx="669925" cy="643255"/>
          </a:xfrm>
          <a:prstGeom prst="rect">
            <a:avLst/>
          </a:prstGeom>
          <a:solidFill>
            <a:schemeClr val="bg2">
              <a:lumMod val="75000"/>
            </a:schemeClr>
          </a:solidFill>
          <a:ln>
            <a:noFill/>
          </a:ln>
          <a:effectLst>
            <a:outerShdw blurRad="50800" dist="38100" dir="10800000" algn="r" rotWithShape="0">
              <a:prstClr val="black">
                <a:alpha val="40000"/>
              </a:prstClr>
            </a:outerShdw>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s 37"/>
          <p:cNvSpPr/>
          <p:nvPr/>
        </p:nvSpPr>
        <p:spPr>
          <a:xfrm rot="18780000">
            <a:off x="6689090" y="5467985"/>
            <a:ext cx="1011555" cy="1099185"/>
          </a:xfrm>
          <a:prstGeom prst="rect">
            <a:avLst/>
          </a:prstGeom>
          <a:solidFill>
            <a:schemeClr val="bg2">
              <a:lumMod val="75000"/>
            </a:schemeClr>
          </a:solidFill>
          <a:ln>
            <a:noFill/>
          </a:ln>
          <a:effectLst>
            <a:outerShdw blurRad="50800" dist="38100" dir="10800000" algn="r" rotWithShape="0">
              <a:prstClr val="black">
                <a:alpha val="40000"/>
              </a:prstClr>
            </a:outerShdw>
          </a:effectLst>
          <a:scene3d>
            <a:camera prst="perspective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rot="2580000">
            <a:off x="9797415" y="245745"/>
            <a:ext cx="1201420" cy="1218565"/>
          </a:xfrm>
          <a:prstGeom prst="rect">
            <a:avLst/>
          </a:prstGeom>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amond(in)">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i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grpId="0" nodeType="clickEffect">
                                  <p:stCondLst>
                                    <p:cond delay="0"/>
                                  </p:stCondLst>
                                  <p:childTnLst>
                                    <p:animRot by="21600000">
                                      <p:cBhvr>
                                        <p:cTn id="26" dur="2000" fill="hold"/>
                                        <p:tgtEl>
                                          <p:spTgt spid="35"/>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ox(i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ox(in)">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ox(in)">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ox(in)">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ox(in)">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ox(in)">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5" grpId="0" animBg="1"/>
      <p:bldP spid="16" grpId="0" animBg="1"/>
      <p:bldP spid="31" grpId="0" animBg="1"/>
      <p:bldP spid="34" grpId="0" animBg="1"/>
      <p:bldP spid="35" grpId="0" animBg="1"/>
      <p:bldP spid="38"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65" y="346229"/>
            <a:ext cx="9976485" cy="2476870"/>
          </a:xfrm>
        </p:spPr>
        <p:txBody>
          <a:bodyPr>
            <a:normAutofit/>
          </a:bodyPr>
          <a:lstStyle/>
          <a:p>
            <a:br>
              <a:rPr lang="en-GB" altLang="en-US" sz="2665" dirty="0">
                <a:solidFill>
                  <a:schemeClr val="bg2">
                    <a:lumMod val="25000"/>
                  </a:schemeClr>
                </a:solidFill>
                <a:effectLst>
                  <a:outerShdw blurRad="38100" dist="19050" dir="2700000" algn="tl" rotWithShape="0">
                    <a:schemeClr val="dk1">
                      <a:alpha val="40000"/>
                    </a:schemeClr>
                  </a:outerShdw>
                </a:effectLst>
              </a:rPr>
            </a:br>
            <a:endParaRPr lang="en-GB" altLang="en-US" sz="4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939E462-7E47-48B7-988D-600C4BA83658}"/>
              </a:ext>
            </a:extLst>
          </p:cNvPr>
          <p:cNvSpPr txBox="1"/>
          <p:nvPr/>
        </p:nvSpPr>
        <p:spPr>
          <a:xfrm>
            <a:off x="126365" y="150918"/>
            <a:ext cx="11768137" cy="11263596"/>
          </a:xfrm>
          <a:prstGeom prst="rect">
            <a:avLst/>
          </a:prstGeom>
          <a:noFill/>
        </p:spPr>
        <p:txBody>
          <a:bodyPr wrap="square">
            <a:spAutoFit/>
          </a:bodyPr>
          <a:lstStyle/>
          <a:p>
            <a:pPr lvl="0" algn="just">
              <a:lnSpc>
                <a:spcPct val="115000"/>
              </a:lnSpc>
              <a:spcAft>
                <a:spcPts val="1000"/>
              </a:spcAft>
              <a:buSzPts val="1050"/>
              <a:tabLst>
                <a:tab pos="266700" algn="l"/>
              </a:tabLst>
            </a:pPr>
            <a:r>
              <a:rPr lang="en-GB" sz="2400" kern="100" dirty="0">
                <a:latin typeface="Calibri" panose="020F0502020204030204" pitchFamily="34" charset="0"/>
                <a:ea typeface="SimSun" panose="02010600030101010101" pitchFamily="2" charset="-122"/>
                <a:cs typeface="Times New Roman" panose="02020603050405020304" pitchFamily="18" charset="0"/>
              </a:rPr>
              <a:t>7.PROJECT SCREENSHOTS</a:t>
            </a:r>
            <a:endParaRPr lang="en-GB" kern="100"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15000"/>
              </a:lnSpc>
              <a:spcAft>
                <a:spcPts val="1000"/>
              </a:spcAft>
              <a:buSzPts val="1050"/>
              <a:tabLst>
                <a:tab pos="266700" algn="l"/>
              </a:tabLst>
            </a:pPr>
            <a:r>
              <a:rPr lang="en-GB" sz="2400" kern="100" dirty="0">
                <a:latin typeface="Calibri" panose="020F0502020204030204" pitchFamily="34" charset="0"/>
                <a:ea typeface="SimSun" panose="02010600030101010101" pitchFamily="2" charset="-122"/>
                <a:cs typeface="Times New Roman" panose="02020603050405020304" pitchFamily="18" charset="0"/>
              </a:rPr>
              <a:t>Main page:</a:t>
            </a:r>
          </a:p>
          <a:p>
            <a:pPr lvl="0" algn="just">
              <a:lnSpc>
                <a:spcPct val="115000"/>
              </a:lnSpc>
              <a:spcAft>
                <a:spcPts val="1000"/>
              </a:spcAft>
              <a:buSzPts val="1050"/>
              <a:tabLst>
                <a:tab pos="266700" algn="l"/>
              </a:tabLst>
            </a:pPr>
            <a:endParaRPr lang="en-GB" sz="2400" kern="100" dirty="0">
              <a:latin typeface="Calibri" panose="020F0502020204030204" pitchFamily="34" charset="0"/>
              <a:ea typeface="SimSun" panose="02010600030101010101" pitchFamily="2" charset="-122"/>
              <a:cs typeface="Times New Roman" panose="02020603050405020304" pitchFamily="18" charset="0"/>
            </a:endParaRPr>
          </a:p>
          <a:p>
            <a:pPr lvl="0" algn="just">
              <a:lnSpc>
                <a:spcPct val="115000"/>
              </a:lnSpc>
              <a:spcAft>
                <a:spcPts val="1000"/>
              </a:spcAft>
              <a:buSzPts val="1050"/>
              <a:tabLst>
                <a:tab pos="266700" algn="l"/>
              </a:tabLst>
            </a:pPr>
            <a:endParaRPr lang="en-IN" sz="4000" kern="100" dirty="0">
              <a:effectLst/>
              <a:latin typeface="Times New Roman" panose="02020603050405020304" pitchFamily="18" charset="0"/>
              <a:ea typeface="SimSun" panose="02010600030101010101" pitchFamily="2" charset="-122"/>
            </a:endParaRPr>
          </a:p>
          <a:p>
            <a:pPr algn="just"/>
            <a:endParaRPr lang="en-US" sz="2000" b="1" kern="100" dirty="0">
              <a:effectLst/>
              <a:latin typeface="Times New Roman" panose="02020603050405020304" pitchFamily="18" charset="0"/>
              <a:ea typeface="SimSun" panose="02010600030101010101" pitchFamily="2" charset="-122"/>
            </a:endParaRPr>
          </a:p>
          <a:p>
            <a:pPr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algn="just"/>
            <a:endParaRPr lang="en-US" sz="4000" kern="100" dirty="0">
              <a:solidFill>
                <a:schemeClr val="bg2">
                  <a:lumMod val="50000"/>
                </a:schemeClr>
              </a:solidFill>
              <a:effectLst/>
              <a:latin typeface="Calibri" panose="020F0502020204030204" pitchFamily="34" charset="0"/>
              <a:ea typeface="SimSun" panose="02010600030101010101" pitchFamily="2" charset="-122"/>
            </a:endParaRPr>
          </a:p>
          <a:p>
            <a:pPr lvl="0"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indent="178435" algn="just"/>
            <a:endParaRPr lang="en-IN" sz="2400" kern="100" dirty="0">
              <a:effectLst/>
              <a:latin typeface="Times New Roman" panose="02020603050405020304" pitchFamily="18" charset="0"/>
              <a:ea typeface="SimSun" panose="02010600030101010101" pitchFamily="2" charset="-122"/>
            </a:endParaRPr>
          </a:p>
          <a:p>
            <a:pPr lvl="0" algn="just"/>
            <a:endPar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Symbol" panose="05050102010706020507" pitchFamily="18" charset="2"/>
              <a:buChar char=""/>
            </a:pPr>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gn="just"/>
            <a:endParaRPr lang="en-IN" sz="2400" kern="100" dirty="0">
              <a:effectLst/>
              <a:latin typeface="Times New Roman" panose="02020603050405020304" pitchFamily="18" charset="0"/>
              <a:ea typeface="SimSun" panose="02010600030101010101" pitchFamily="2" charset="-122"/>
            </a:endParaRPr>
          </a:p>
          <a:p>
            <a:pPr lvl="0" algn="just"/>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400" kern="100" dirty="0">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40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18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GB" sz="2400" kern="100" dirty="0">
              <a:effectLst/>
              <a:latin typeface="Times New Roman" panose="02020603050405020304" pitchFamily="18" charset="0"/>
              <a:ea typeface="Calibri" panose="020F0502020204030204" pitchFamily="34" charset="0"/>
            </a:endParaRPr>
          </a:p>
          <a:p>
            <a:pPr>
              <a:lnSpc>
                <a:spcPct val="115000"/>
              </a:lnSpc>
              <a:spcAft>
                <a:spcPts val="1000"/>
              </a:spcAft>
            </a:pPr>
            <a:endParaRPr lang="en-IN" sz="2400" kern="100" dirty="0">
              <a:effectLst/>
              <a:latin typeface="Times New Roman" panose="02020603050405020304" pitchFamily="18" charset="0"/>
              <a:ea typeface="SimSun" panose="02010600030101010101" pitchFamily="2" charset="-122"/>
            </a:endParaRPr>
          </a:p>
          <a:p>
            <a:pPr algn="l">
              <a:lnSpc>
                <a:spcPct val="115000"/>
              </a:lnSpc>
              <a:spcAft>
                <a:spcPts val="1000"/>
              </a:spcAft>
            </a:pPr>
            <a:endParaRPr lang="en-GB" sz="40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CF25C4C-DD2A-4F3C-B9A9-4E52B95AC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5" y="1145219"/>
            <a:ext cx="11226818" cy="5524571"/>
          </a:xfrm>
          <a:prstGeom prst="rect">
            <a:avLst/>
          </a:prstGeom>
        </p:spPr>
      </p:pic>
    </p:spTree>
    <p:extLst>
      <p:ext uri="{BB962C8B-B14F-4D97-AF65-F5344CB8AC3E}">
        <p14:creationId xmlns:p14="http://schemas.microsoft.com/office/powerpoint/2010/main" val="86646871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65" y="346229"/>
            <a:ext cx="9976485" cy="2476870"/>
          </a:xfrm>
        </p:spPr>
        <p:txBody>
          <a:bodyPr>
            <a:normAutofit/>
          </a:bodyPr>
          <a:lstStyle/>
          <a:p>
            <a:br>
              <a:rPr lang="en-GB" altLang="en-US" sz="2665" dirty="0">
                <a:solidFill>
                  <a:schemeClr val="bg2">
                    <a:lumMod val="25000"/>
                  </a:schemeClr>
                </a:solidFill>
                <a:effectLst>
                  <a:outerShdw blurRad="38100" dist="19050" dir="2700000" algn="tl" rotWithShape="0">
                    <a:schemeClr val="dk1">
                      <a:alpha val="40000"/>
                    </a:schemeClr>
                  </a:outerShdw>
                </a:effectLst>
              </a:rPr>
            </a:br>
            <a:endParaRPr lang="en-GB" altLang="en-US" sz="4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939E462-7E47-48B7-988D-600C4BA83658}"/>
              </a:ext>
            </a:extLst>
          </p:cNvPr>
          <p:cNvSpPr txBox="1"/>
          <p:nvPr/>
        </p:nvSpPr>
        <p:spPr>
          <a:xfrm>
            <a:off x="126365" y="150918"/>
            <a:ext cx="11768137" cy="11263596"/>
          </a:xfrm>
          <a:prstGeom prst="rect">
            <a:avLst/>
          </a:prstGeom>
          <a:noFill/>
        </p:spPr>
        <p:txBody>
          <a:bodyPr wrap="square">
            <a:spAutoFit/>
          </a:bodyPr>
          <a:lstStyle/>
          <a:p>
            <a:pPr lvl="0" algn="just">
              <a:lnSpc>
                <a:spcPct val="115000"/>
              </a:lnSpc>
              <a:spcAft>
                <a:spcPts val="1000"/>
              </a:spcAft>
              <a:buSzPts val="1050"/>
              <a:tabLst>
                <a:tab pos="266700" algn="l"/>
              </a:tabLst>
            </a:pPr>
            <a:r>
              <a:rPr lang="en-GB" sz="2400" kern="100" dirty="0">
                <a:latin typeface="Calibri" panose="020F0502020204030204" pitchFamily="34" charset="0"/>
                <a:ea typeface="SimSun" panose="02010600030101010101" pitchFamily="2" charset="-122"/>
                <a:cs typeface="Times New Roman" panose="02020603050405020304" pitchFamily="18" charset="0"/>
              </a:rPr>
              <a:t>Admin login:</a:t>
            </a:r>
          </a:p>
          <a:p>
            <a:pPr lvl="0" algn="just">
              <a:lnSpc>
                <a:spcPct val="115000"/>
              </a:lnSpc>
              <a:spcAft>
                <a:spcPts val="1000"/>
              </a:spcAft>
              <a:buSzPts val="1050"/>
              <a:tabLst>
                <a:tab pos="266700" algn="l"/>
              </a:tabLst>
            </a:pPr>
            <a:endParaRPr lang="en-GB" sz="2400" kern="100" dirty="0">
              <a:latin typeface="Calibri" panose="020F0502020204030204" pitchFamily="34" charset="0"/>
              <a:ea typeface="SimSun" panose="02010600030101010101" pitchFamily="2" charset="-122"/>
              <a:cs typeface="Times New Roman" panose="02020603050405020304" pitchFamily="18" charset="0"/>
            </a:endParaRPr>
          </a:p>
          <a:p>
            <a:pPr lvl="0" algn="just">
              <a:lnSpc>
                <a:spcPct val="115000"/>
              </a:lnSpc>
              <a:spcAft>
                <a:spcPts val="1000"/>
              </a:spcAft>
              <a:buSzPts val="1050"/>
              <a:tabLst>
                <a:tab pos="266700" algn="l"/>
              </a:tabLst>
            </a:pPr>
            <a:endParaRPr lang="en-GB" sz="2400" kern="100" dirty="0">
              <a:latin typeface="Calibri" panose="020F0502020204030204" pitchFamily="34" charset="0"/>
              <a:ea typeface="SimSun" panose="02010600030101010101" pitchFamily="2" charset="-122"/>
              <a:cs typeface="Times New Roman" panose="02020603050405020304" pitchFamily="18" charset="0"/>
            </a:endParaRPr>
          </a:p>
          <a:p>
            <a:pPr lvl="0" algn="just">
              <a:lnSpc>
                <a:spcPct val="115000"/>
              </a:lnSpc>
              <a:spcAft>
                <a:spcPts val="1000"/>
              </a:spcAft>
              <a:buSzPts val="1050"/>
              <a:tabLst>
                <a:tab pos="266700" algn="l"/>
              </a:tabLst>
            </a:pPr>
            <a:endParaRPr lang="en-IN" sz="4000" kern="100" dirty="0">
              <a:effectLst/>
              <a:latin typeface="Times New Roman" panose="02020603050405020304" pitchFamily="18" charset="0"/>
              <a:ea typeface="SimSun" panose="02010600030101010101" pitchFamily="2" charset="-122"/>
            </a:endParaRPr>
          </a:p>
          <a:p>
            <a:pPr algn="just"/>
            <a:endParaRPr lang="en-US" sz="2000" b="1" kern="100" dirty="0">
              <a:effectLst/>
              <a:latin typeface="Times New Roman" panose="02020603050405020304" pitchFamily="18" charset="0"/>
              <a:ea typeface="SimSun" panose="02010600030101010101" pitchFamily="2" charset="-122"/>
            </a:endParaRPr>
          </a:p>
          <a:p>
            <a:pPr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algn="just"/>
            <a:endParaRPr lang="en-US" sz="4000" kern="100" dirty="0">
              <a:solidFill>
                <a:schemeClr val="bg2">
                  <a:lumMod val="50000"/>
                </a:schemeClr>
              </a:solidFill>
              <a:effectLst/>
              <a:latin typeface="Calibri" panose="020F0502020204030204" pitchFamily="34" charset="0"/>
              <a:ea typeface="SimSun" panose="02010600030101010101" pitchFamily="2" charset="-122"/>
            </a:endParaRPr>
          </a:p>
          <a:p>
            <a:pPr lvl="0"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indent="178435" algn="just"/>
            <a:endParaRPr lang="en-IN" sz="2400" kern="100" dirty="0">
              <a:effectLst/>
              <a:latin typeface="Times New Roman" panose="02020603050405020304" pitchFamily="18" charset="0"/>
              <a:ea typeface="SimSun" panose="02010600030101010101" pitchFamily="2" charset="-122"/>
            </a:endParaRPr>
          </a:p>
          <a:p>
            <a:pPr lvl="0" algn="just"/>
            <a:endPar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Symbol" panose="05050102010706020507" pitchFamily="18" charset="2"/>
              <a:buChar char=""/>
            </a:pPr>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gn="just"/>
            <a:endParaRPr lang="en-IN" sz="2400" kern="100" dirty="0">
              <a:effectLst/>
              <a:latin typeface="Times New Roman" panose="02020603050405020304" pitchFamily="18" charset="0"/>
              <a:ea typeface="SimSun" panose="02010600030101010101" pitchFamily="2" charset="-122"/>
            </a:endParaRPr>
          </a:p>
          <a:p>
            <a:pPr lvl="0" algn="just"/>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400" kern="100" dirty="0">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40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18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GB" sz="2400" kern="100" dirty="0">
              <a:effectLst/>
              <a:latin typeface="Times New Roman" panose="02020603050405020304" pitchFamily="18" charset="0"/>
              <a:ea typeface="Calibri" panose="020F0502020204030204" pitchFamily="34" charset="0"/>
            </a:endParaRPr>
          </a:p>
          <a:p>
            <a:pPr>
              <a:lnSpc>
                <a:spcPct val="115000"/>
              </a:lnSpc>
              <a:spcAft>
                <a:spcPts val="1000"/>
              </a:spcAft>
            </a:pPr>
            <a:endParaRPr lang="en-IN" sz="2400" kern="100" dirty="0">
              <a:effectLst/>
              <a:latin typeface="Times New Roman" panose="02020603050405020304" pitchFamily="18" charset="0"/>
              <a:ea typeface="SimSun" panose="02010600030101010101" pitchFamily="2" charset="-122"/>
            </a:endParaRPr>
          </a:p>
          <a:p>
            <a:pPr algn="l">
              <a:lnSpc>
                <a:spcPct val="115000"/>
              </a:lnSpc>
              <a:spcAft>
                <a:spcPts val="1000"/>
              </a:spcAft>
            </a:pPr>
            <a:endParaRPr lang="en-GB" sz="40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27B68BC1-3C4B-4433-8951-5B4B59112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98" y="772357"/>
            <a:ext cx="11181329" cy="5739414"/>
          </a:xfrm>
          <a:prstGeom prst="rect">
            <a:avLst/>
          </a:prstGeom>
        </p:spPr>
      </p:pic>
    </p:spTree>
    <p:extLst>
      <p:ext uri="{BB962C8B-B14F-4D97-AF65-F5344CB8AC3E}">
        <p14:creationId xmlns:p14="http://schemas.microsoft.com/office/powerpoint/2010/main" val="2438731848"/>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87" y="79900"/>
            <a:ext cx="11473353" cy="488271"/>
          </a:xfrm>
        </p:spPr>
        <p:txBody>
          <a:bodyPr>
            <a:normAutofit fontScale="90000"/>
          </a:bodyPr>
          <a:lstStyle/>
          <a:p>
            <a:r>
              <a:rPr lang="en-GB" altLang="en-US" sz="2000" dirty="0">
                <a:solidFill>
                  <a:schemeClr val="bg2">
                    <a:lumMod val="25000"/>
                  </a:schemeClr>
                </a:solidFill>
                <a:effectLst>
                  <a:outerShdw blurRad="38100" dist="19050" dir="2700000" algn="tl" rotWithShape="0">
                    <a:schemeClr val="dk1">
                      <a:alpha val="40000"/>
                    </a:schemeClr>
                  </a:outerShdw>
                </a:effectLst>
              </a:rPr>
              <a:t>Member login:</a:t>
            </a:r>
            <a:br>
              <a:rPr lang="en-GB" altLang="en-US" sz="2000" dirty="0">
                <a:solidFill>
                  <a:schemeClr val="bg2">
                    <a:lumMod val="25000"/>
                  </a:schemeClr>
                </a:solidFill>
                <a:effectLst>
                  <a:outerShdw blurRad="38100" dist="19050" dir="2700000" algn="tl" rotWithShape="0">
                    <a:schemeClr val="dk1">
                      <a:alpha val="40000"/>
                    </a:schemeClr>
                  </a:outerShdw>
                </a:effectLst>
              </a:rPr>
            </a:br>
            <a:endParaRPr lang="en-GB" altLang="en-US" sz="2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D4D5C6B-F1A1-4E56-B199-86418ABB0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28" y="568170"/>
            <a:ext cx="11251411" cy="5708343"/>
          </a:xfrm>
          <a:prstGeom prst="rect">
            <a:avLst/>
          </a:prstGeom>
        </p:spPr>
      </p:pic>
    </p:spTree>
    <p:extLst>
      <p:ext uri="{BB962C8B-B14F-4D97-AF65-F5344CB8AC3E}">
        <p14:creationId xmlns:p14="http://schemas.microsoft.com/office/powerpoint/2010/main" val="1874372617"/>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87" y="79900"/>
            <a:ext cx="11473353" cy="488271"/>
          </a:xfrm>
        </p:spPr>
        <p:txBody>
          <a:bodyPr>
            <a:normAutofit fontScale="90000"/>
          </a:bodyPr>
          <a:lstStyle/>
          <a:p>
            <a:r>
              <a:rPr lang="en-GB" altLang="en-US" sz="2000" dirty="0">
                <a:solidFill>
                  <a:schemeClr val="bg2">
                    <a:lumMod val="25000"/>
                  </a:schemeClr>
                </a:solidFill>
                <a:effectLst>
                  <a:outerShdw blurRad="38100" dist="19050" dir="2700000" algn="tl" rotWithShape="0">
                    <a:schemeClr val="dk1">
                      <a:alpha val="40000"/>
                    </a:schemeClr>
                  </a:outerShdw>
                </a:effectLst>
              </a:rPr>
              <a:t>Contact us:</a:t>
            </a:r>
            <a:br>
              <a:rPr lang="en-GB" altLang="en-US" sz="2000" dirty="0">
                <a:solidFill>
                  <a:schemeClr val="bg2">
                    <a:lumMod val="25000"/>
                  </a:schemeClr>
                </a:solidFill>
                <a:effectLst>
                  <a:outerShdw blurRad="38100" dist="19050" dir="2700000" algn="tl" rotWithShape="0">
                    <a:schemeClr val="dk1">
                      <a:alpha val="40000"/>
                    </a:schemeClr>
                  </a:outerShdw>
                </a:effectLst>
              </a:rPr>
            </a:br>
            <a:endParaRPr lang="en-GB" altLang="en-US" sz="2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1ECABD02-B83E-4AE5-92FA-333D8A05D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30" y="692458"/>
            <a:ext cx="11105965" cy="5370992"/>
          </a:xfrm>
          <a:prstGeom prst="rect">
            <a:avLst/>
          </a:prstGeom>
        </p:spPr>
      </p:pic>
    </p:spTree>
    <p:extLst>
      <p:ext uri="{BB962C8B-B14F-4D97-AF65-F5344CB8AC3E}">
        <p14:creationId xmlns:p14="http://schemas.microsoft.com/office/powerpoint/2010/main" val="344461922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87" y="79900"/>
            <a:ext cx="11473353" cy="488271"/>
          </a:xfrm>
        </p:spPr>
        <p:txBody>
          <a:bodyPr>
            <a:normAutofit fontScale="90000"/>
          </a:bodyPr>
          <a:lstStyle/>
          <a:p>
            <a:r>
              <a:rPr lang="en-GB" altLang="en-US" sz="2000" dirty="0">
                <a:solidFill>
                  <a:schemeClr val="bg2">
                    <a:lumMod val="25000"/>
                  </a:schemeClr>
                </a:solidFill>
                <a:effectLst>
                  <a:outerShdw blurRad="38100" dist="19050" dir="2700000" algn="tl" rotWithShape="0">
                    <a:schemeClr val="dk1">
                      <a:alpha val="40000"/>
                    </a:schemeClr>
                  </a:outerShdw>
                </a:effectLst>
              </a:rPr>
              <a:t>Homepage:</a:t>
            </a:r>
            <a:br>
              <a:rPr lang="en-GB" altLang="en-US" sz="2000" dirty="0">
                <a:solidFill>
                  <a:schemeClr val="bg2">
                    <a:lumMod val="25000"/>
                  </a:schemeClr>
                </a:solidFill>
                <a:effectLst>
                  <a:outerShdw blurRad="38100" dist="19050" dir="2700000" algn="tl" rotWithShape="0">
                    <a:schemeClr val="dk1">
                      <a:alpha val="40000"/>
                    </a:schemeClr>
                  </a:outerShdw>
                </a:effectLst>
              </a:rPr>
            </a:br>
            <a:endParaRPr lang="en-GB" altLang="en-US" sz="2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518EB7B7-BE78-463C-9EC5-619B311F9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862" y="568171"/>
            <a:ext cx="10839635" cy="5788241"/>
          </a:xfrm>
          <a:prstGeom prst="rect">
            <a:avLst/>
          </a:prstGeom>
        </p:spPr>
      </p:pic>
    </p:spTree>
    <p:extLst>
      <p:ext uri="{BB962C8B-B14F-4D97-AF65-F5344CB8AC3E}">
        <p14:creationId xmlns:p14="http://schemas.microsoft.com/office/powerpoint/2010/main" val="359621671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87" y="79900"/>
            <a:ext cx="11473353" cy="488271"/>
          </a:xfrm>
        </p:spPr>
        <p:txBody>
          <a:bodyPr>
            <a:normAutofit fontScale="90000"/>
          </a:bodyPr>
          <a:lstStyle/>
          <a:p>
            <a:br>
              <a:rPr lang="en-GB" altLang="en-US" sz="2000" dirty="0">
                <a:solidFill>
                  <a:schemeClr val="bg2">
                    <a:lumMod val="25000"/>
                  </a:schemeClr>
                </a:solidFill>
                <a:effectLst>
                  <a:outerShdw blurRad="38100" dist="19050" dir="2700000" algn="tl" rotWithShape="0">
                    <a:schemeClr val="dk1">
                      <a:alpha val="40000"/>
                    </a:schemeClr>
                  </a:outerShdw>
                </a:effectLst>
              </a:rPr>
            </a:br>
            <a:endParaRPr lang="en-GB" altLang="en-US" sz="2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087211A-AACF-49D1-A24A-4CB9DE926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5" y="399495"/>
            <a:ext cx="11283488" cy="5761608"/>
          </a:xfrm>
          <a:prstGeom prst="rect">
            <a:avLst/>
          </a:prstGeom>
        </p:spPr>
      </p:pic>
    </p:spTree>
    <p:extLst>
      <p:ext uri="{BB962C8B-B14F-4D97-AF65-F5344CB8AC3E}">
        <p14:creationId xmlns:p14="http://schemas.microsoft.com/office/powerpoint/2010/main" val="396917900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87" y="79900"/>
            <a:ext cx="11473353" cy="488271"/>
          </a:xfrm>
        </p:spPr>
        <p:txBody>
          <a:bodyPr>
            <a:normAutofit fontScale="90000"/>
          </a:bodyPr>
          <a:lstStyle/>
          <a:p>
            <a:br>
              <a:rPr lang="en-GB" altLang="en-US" sz="2000" dirty="0">
                <a:solidFill>
                  <a:schemeClr val="bg2">
                    <a:lumMod val="25000"/>
                  </a:schemeClr>
                </a:solidFill>
                <a:effectLst>
                  <a:outerShdw blurRad="38100" dist="19050" dir="2700000" algn="tl" rotWithShape="0">
                    <a:schemeClr val="dk1">
                      <a:alpha val="40000"/>
                    </a:schemeClr>
                  </a:outerShdw>
                </a:effectLst>
              </a:rPr>
            </a:br>
            <a:endParaRPr lang="en-GB" altLang="en-US" sz="2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72EBBB5C-1A0C-4369-99A8-DA04488E2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72" y="230820"/>
            <a:ext cx="11097087" cy="5983549"/>
          </a:xfrm>
          <a:prstGeom prst="rect">
            <a:avLst/>
          </a:prstGeom>
        </p:spPr>
      </p:pic>
    </p:spTree>
    <p:extLst>
      <p:ext uri="{BB962C8B-B14F-4D97-AF65-F5344CB8AC3E}">
        <p14:creationId xmlns:p14="http://schemas.microsoft.com/office/powerpoint/2010/main" val="215348676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87" y="79900"/>
            <a:ext cx="11473353" cy="488271"/>
          </a:xfrm>
        </p:spPr>
        <p:txBody>
          <a:bodyPr>
            <a:normAutofit fontScale="90000"/>
          </a:bodyPr>
          <a:lstStyle/>
          <a:p>
            <a:br>
              <a:rPr lang="en-GB" altLang="en-US" sz="2000" dirty="0">
                <a:solidFill>
                  <a:schemeClr val="bg2">
                    <a:lumMod val="25000"/>
                  </a:schemeClr>
                </a:solidFill>
                <a:effectLst>
                  <a:outerShdw blurRad="38100" dist="19050" dir="2700000" algn="tl" rotWithShape="0">
                    <a:schemeClr val="dk1">
                      <a:alpha val="40000"/>
                    </a:schemeClr>
                  </a:outerShdw>
                </a:effectLst>
              </a:rPr>
            </a:br>
            <a:endParaRPr lang="en-GB" altLang="en-US" sz="2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2DBAD60-A558-4EE6-88D6-597E469D4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50" y="212824"/>
            <a:ext cx="11180390" cy="5939402"/>
          </a:xfrm>
          <a:prstGeom prst="rect">
            <a:avLst/>
          </a:prstGeom>
        </p:spPr>
      </p:pic>
    </p:spTree>
    <p:extLst>
      <p:ext uri="{BB962C8B-B14F-4D97-AF65-F5344CB8AC3E}">
        <p14:creationId xmlns:p14="http://schemas.microsoft.com/office/powerpoint/2010/main" val="4189120193"/>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2507615" y="1313180"/>
            <a:ext cx="7177405" cy="4231005"/>
          </a:xfrm>
          <a:prstGeom prst="rect">
            <a:avLst/>
          </a:prstGeom>
          <a:solidFill>
            <a:schemeClr val="bg2"/>
          </a:solidFill>
          <a:scene3d>
            <a:camera prst="perspectiveFront"/>
            <a:lightRig rig="threePt" dir="t"/>
          </a:scene3d>
        </p:spPr>
        <p:style>
          <a:lnRef idx="2">
            <a:schemeClr val="accent3"/>
          </a:lnRef>
          <a:fillRef idx="1">
            <a:schemeClr val="lt1"/>
          </a:fillRef>
          <a:effectRef idx="0">
            <a:schemeClr val="accent3"/>
          </a:effectRef>
          <a:fontRef idx="minor">
            <a:schemeClr val="dk1"/>
          </a:fontRef>
        </p:style>
        <p:txBody>
          <a:bodyPr rtlCol="0" anchor="ctr"/>
          <a:lstStyle/>
          <a:p>
            <a:pPr algn="ctr"/>
            <a:r>
              <a:rPr lang="en-GB" altLang="en-US" sz="7200" b="1">
                <a:solidFill>
                  <a:schemeClr val="tx1"/>
                </a:solidFill>
                <a:effectLst>
                  <a:outerShdw blurRad="38100" dist="19050" dir="2700000" algn="tl" rotWithShape="0">
                    <a:schemeClr val="dk1">
                      <a:alpha val="40000"/>
                    </a:schemeClr>
                  </a:outerShdw>
                </a:effectLst>
                <a:latin typeface="Lucida Calligraphy" panose="03010101010101010101" charset="0"/>
                <a:cs typeface="Lucida Calligraphy" panose="03010101010101010101" charset="0"/>
              </a:rPr>
              <a:t>ThankYou</a:t>
            </a:r>
          </a:p>
        </p:txBody>
      </p:sp>
      <p:sp>
        <p:nvSpPr>
          <p:cNvPr id="12" name="Half Frame 11"/>
          <p:cNvSpPr/>
          <p:nvPr/>
        </p:nvSpPr>
        <p:spPr>
          <a:xfrm>
            <a:off x="2420620" y="1196340"/>
            <a:ext cx="486410" cy="561975"/>
          </a:xfrm>
          <a:prstGeom prst="half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Half Frame 12"/>
          <p:cNvSpPr/>
          <p:nvPr/>
        </p:nvSpPr>
        <p:spPr>
          <a:xfrm rot="5400000">
            <a:off x="9236075" y="1217295"/>
            <a:ext cx="561975" cy="520065"/>
          </a:xfrm>
          <a:prstGeom prst="half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Half Frame 13"/>
          <p:cNvSpPr/>
          <p:nvPr/>
        </p:nvSpPr>
        <p:spPr>
          <a:xfrm rot="16200000">
            <a:off x="2404745" y="5093335"/>
            <a:ext cx="539750" cy="551180"/>
          </a:xfrm>
          <a:prstGeom prst="half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5" name="Half Frame 14"/>
          <p:cNvSpPr/>
          <p:nvPr/>
        </p:nvSpPr>
        <p:spPr>
          <a:xfrm rot="10800000">
            <a:off x="9337675" y="5099050"/>
            <a:ext cx="440055" cy="540385"/>
          </a:xfrm>
          <a:prstGeom prst="half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1896" y="676590"/>
            <a:ext cx="9658350" cy="5002530"/>
          </a:xfrm>
        </p:spPr>
        <p:txBody>
          <a:bodyPr>
            <a:normAutofit fontScale="70000" lnSpcReduction="20000"/>
          </a:bodyPr>
          <a:lstStyle/>
          <a:p>
            <a:pPr marL="0" indent="0">
              <a:buNone/>
            </a:pPr>
            <a:endParaRPr lang="en-IN" dirty="0"/>
          </a:p>
          <a:p>
            <a:pPr marL="0" indent="0">
              <a:buNone/>
            </a:pPr>
            <a:endParaRPr lang="en-IN" dirty="0">
              <a:solidFill>
                <a:schemeClr val="bg2">
                  <a:lumMod val="50000"/>
                </a:schemeClr>
              </a:solidFill>
            </a:endParaRPr>
          </a:p>
          <a:p>
            <a:r>
              <a:rPr lang="en-IN" dirty="0">
                <a:solidFill>
                  <a:schemeClr val="bg2">
                    <a:lumMod val="50000"/>
                  </a:schemeClr>
                </a:solidFill>
              </a:rPr>
              <a:t>1. Introduction</a:t>
            </a:r>
          </a:p>
          <a:p>
            <a:r>
              <a:rPr lang="en-IN" dirty="0">
                <a:solidFill>
                  <a:schemeClr val="bg2">
                    <a:lumMod val="50000"/>
                  </a:schemeClr>
                </a:solidFill>
              </a:rPr>
              <a:t>2. Purpose &amp; Scope</a:t>
            </a:r>
          </a:p>
          <a:p>
            <a:r>
              <a:rPr lang="en-IN" dirty="0">
                <a:solidFill>
                  <a:schemeClr val="bg2">
                    <a:lumMod val="50000"/>
                  </a:schemeClr>
                </a:solidFill>
              </a:rPr>
              <a:t>3. Users</a:t>
            </a:r>
          </a:p>
          <a:p>
            <a:r>
              <a:rPr lang="en-IN" dirty="0">
                <a:solidFill>
                  <a:schemeClr val="bg2">
                    <a:lumMod val="50000"/>
                  </a:schemeClr>
                </a:solidFill>
              </a:rPr>
              <a:t>4. Overall Description</a:t>
            </a:r>
          </a:p>
          <a:p>
            <a:r>
              <a:rPr lang="en-IN" dirty="0">
                <a:solidFill>
                  <a:schemeClr val="bg2">
                    <a:lumMod val="50000"/>
                  </a:schemeClr>
                </a:solidFill>
              </a:rPr>
              <a:t>      a. System Features and Requirements</a:t>
            </a:r>
          </a:p>
          <a:p>
            <a:r>
              <a:rPr lang="en-IN" dirty="0">
                <a:solidFill>
                  <a:schemeClr val="bg2">
                    <a:lumMod val="50000"/>
                  </a:schemeClr>
                </a:solidFill>
              </a:rPr>
              <a:t>      b. Functional Requirements</a:t>
            </a:r>
          </a:p>
          <a:p>
            <a:r>
              <a:rPr lang="en-IN" dirty="0">
                <a:solidFill>
                  <a:schemeClr val="bg2">
                    <a:lumMod val="50000"/>
                  </a:schemeClr>
                </a:solidFill>
              </a:rPr>
              <a:t>      c. External Interface Requirements</a:t>
            </a:r>
          </a:p>
          <a:p>
            <a:r>
              <a:rPr lang="en-IN" dirty="0">
                <a:solidFill>
                  <a:schemeClr val="bg2">
                    <a:lumMod val="50000"/>
                  </a:schemeClr>
                </a:solidFill>
              </a:rPr>
              <a:t>      d. Non-functional Requirements</a:t>
            </a:r>
          </a:p>
          <a:p>
            <a:r>
              <a:rPr lang="en-IN" dirty="0">
                <a:solidFill>
                  <a:schemeClr val="bg2">
                    <a:lumMod val="50000"/>
                  </a:schemeClr>
                </a:solidFill>
              </a:rPr>
              <a:t>5. Technology Used</a:t>
            </a:r>
          </a:p>
          <a:p>
            <a:r>
              <a:rPr lang="en-IN" dirty="0">
                <a:solidFill>
                  <a:schemeClr val="bg2">
                    <a:lumMod val="50000"/>
                  </a:schemeClr>
                </a:solidFill>
              </a:rPr>
              <a:t>6. Database Designing</a:t>
            </a:r>
          </a:p>
          <a:p>
            <a:r>
              <a:rPr lang="en-IN" dirty="0">
                <a:solidFill>
                  <a:schemeClr val="bg2">
                    <a:lumMod val="50000"/>
                  </a:schemeClr>
                </a:solidFill>
              </a:rPr>
              <a:t>     a. Entity Relationship Diagram(ERD)</a:t>
            </a:r>
          </a:p>
          <a:p>
            <a:r>
              <a:rPr lang="en-IN" dirty="0">
                <a:solidFill>
                  <a:schemeClr val="bg2">
                    <a:lumMod val="50000"/>
                  </a:schemeClr>
                </a:solidFill>
              </a:rPr>
              <a:t>7. Project Screenshots</a:t>
            </a:r>
          </a:p>
          <a:p>
            <a:endParaRPr lang="en-IN" dirty="0">
              <a:solidFill>
                <a:schemeClr val="tx1"/>
              </a:solidFill>
              <a:effectLst>
                <a:outerShdw blurRad="38100" dist="19050" dir="2700000" algn="tl" rotWithShape="0">
                  <a:schemeClr val="dk1">
                    <a:alpha val="40000"/>
                  </a:schemeClr>
                </a:outerShdw>
              </a:effectLst>
            </a:endParaRPr>
          </a:p>
          <a:p>
            <a:endParaRPr lang="en-IN" dirty="0"/>
          </a:p>
          <a:p>
            <a:endParaRPr lang="en-IN" dirty="0"/>
          </a:p>
        </p:txBody>
      </p:sp>
      <p:sp>
        <p:nvSpPr>
          <p:cNvPr id="6" name="Text Box 5"/>
          <p:cNvSpPr txBox="1"/>
          <p:nvPr/>
        </p:nvSpPr>
        <p:spPr>
          <a:xfrm>
            <a:off x="140970" y="345440"/>
            <a:ext cx="4820920" cy="1014730"/>
          </a:xfrm>
          <a:prstGeom prst="rect">
            <a:avLst/>
          </a:prstGeom>
          <a:noFill/>
        </p:spPr>
        <p:txBody>
          <a:bodyPr wrap="square" rtlCol="0">
            <a:spAutoFit/>
          </a:bodyPr>
          <a:lstStyle/>
          <a:p>
            <a:pPr algn="ctr"/>
            <a:r>
              <a:rPr lang="en-GB" altLang="en-US" sz="6000" b="1">
                <a:effectLst>
                  <a:outerShdw blurRad="38100" dist="19050" dir="2700000" algn="tl" rotWithShape="0">
                    <a:schemeClr val="dk1">
                      <a:alpha val="40000"/>
                    </a:schemeClr>
                  </a:outerShdw>
                </a:effectLst>
                <a:sym typeface="+mn-ea"/>
              </a:rPr>
              <a:t>CONTENTS:</a:t>
            </a:r>
            <a:endParaRPr lang="en-GB" altLang="en-US" sz="6000"/>
          </a:p>
        </p:txBody>
      </p:sp>
      <p:sp>
        <p:nvSpPr>
          <p:cNvPr id="2"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65" y="0"/>
            <a:ext cx="9976485" cy="2747010"/>
          </a:xfrm>
        </p:spPr>
        <p:txBody>
          <a:bodyPr>
            <a:normAutofit fontScale="90000"/>
          </a:bodyPr>
          <a:lstStyle/>
          <a:p>
            <a:r>
              <a:rPr lang="en-GB" altLang="en-US" b="1" dirty="0">
                <a:solidFill>
                  <a:schemeClr val="tx1"/>
                </a:solidFill>
                <a:effectLst>
                  <a:outerShdw blurRad="38100" dist="19050" dir="2700000" algn="tl" rotWithShape="0">
                    <a:schemeClr val="dk1">
                      <a:alpha val="40000"/>
                    </a:schemeClr>
                  </a:outerShdw>
                </a:effectLst>
              </a:rPr>
              <a:t>1.INTRODUCTION</a:t>
            </a:r>
            <a:br>
              <a:rPr lang="en-GB" altLang="en-US" b="1" dirty="0">
                <a:solidFill>
                  <a:schemeClr val="tx1"/>
                </a:solidFill>
                <a:effectLst>
                  <a:outerShdw blurRad="38100" dist="19050" dir="2700000" algn="tl" rotWithShape="0">
                    <a:schemeClr val="dk1">
                      <a:alpha val="40000"/>
                    </a:schemeClr>
                  </a:outerShdw>
                </a:effectLst>
              </a:rPr>
            </a:br>
            <a:r>
              <a:rPr lang="en-GB" altLang="en-US" b="1" dirty="0">
                <a:solidFill>
                  <a:schemeClr val="tx1"/>
                </a:solidFill>
                <a:effectLst>
                  <a:outerShdw blurRad="38100" dist="19050" dir="2700000" algn="tl" rotWithShape="0">
                    <a:schemeClr val="dk1">
                      <a:alpha val="40000"/>
                    </a:schemeClr>
                  </a:outerShdw>
                </a:effectLst>
              </a:rPr>
              <a:t>      </a:t>
            </a:r>
            <a:r>
              <a:rPr lang="en-US" sz="2400" kern="100" dirty="0">
                <a:solidFill>
                  <a:schemeClr val="bg2">
                    <a:lumMod val="50000"/>
                  </a:schemeClr>
                </a:solidFill>
                <a:effectLst/>
                <a:latin typeface="Times New Roman" panose="02020603050405020304" pitchFamily="18" charset="0"/>
                <a:ea typeface="SimSun" panose="02010600030101010101" pitchFamily="2" charset="-122"/>
              </a:rPr>
              <a:t>The name of our project is Bus schedule management system and Route wise   load tracking system in IIITDMJ. Buses are the most frequently available and most used vehicle for going from small distance trips to very long trips. This project is to implement the bus schedule management and route wise load tracking system in IIITDMJ.</a:t>
            </a:r>
            <a:br>
              <a:rPr lang="en-GB" altLang="en-US" sz="2665" dirty="0">
                <a:solidFill>
                  <a:schemeClr val="bg2">
                    <a:lumMod val="25000"/>
                  </a:schemeClr>
                </a:solidFill>
                <a:effectLst>
                  <a:outerShdw blurRad="38100" dist="19050" dir="2700000" algn="tl" rotWithShape="0">
                    <a:schemeClr val="dk1">
                      <a:alpha val="40000"/>
                    </a:schemeClr>
                  </a:outerShdw>
                </a:effectLst>
              </a:rPr>
            </a:br>
            <a:endParaRPr lang="en-GB" altLang="en-US" sz="2665" dirty="0">
              <a:solidFill>
                <a:schemeClr val="bg2">
                  <a:lumMod val="25000"/>
                </a:schemeClr>
              </a:solidFill>
              <a:effectLst>
                <a:outerShdw blurRad="38100" dist="19050" dir="2700000" algn="tl" rotWithShape="0">
                  <a:schemeClr val="dk1">
                    <a:alpha val="40000"/>
                  </a:schemeClr>
                </a:outerShdw>
              </a:effectLst>
            </a:endParaRPr>
          </a:p>
        </p:txBody>
      </p:sp>
      <p:sp>
        <p:nvSpPr>
          <p:cNvPr id="6" name="Text Box 5"/>
          <p:cNvSpPr txBox="1"/>
          <p:nvPr/>
        </p:nvSpPr>
        <p:spPr>
          <a:xfrm>
            <a:off x="189865" y="2461260"/>
            <a:ext cx="9544050" cy="707886"/>
          </a:xfrm>
          <a:prstGeom prst="rect">
            <a:avLst/>
          </a:prstGeom>
          <a:noFill/>
        </p:spPr>
        <p:txBody>
          <a:bodyPr wrap="square" rtlCol="0">
            <a:spAutoFit/>
          </a:bodyPr>
          <a:lstStyle/>
          <a:p>
            <a:r>
              <a:rPr lang="en-GB" altLang="en-US" sz="4000" dirty="0">
                <a:solidFill>
                  <a:schemeClr val="tx1"/>
                </a:solidFill>
                <a:effectLst>
                  <a:outerShdw blurRad="38100" dist="19050" dir="2700000" algn="tl" rotWithShape="0">
                    <a:schemeClr val="dk1">
                      <a:alpha val="40000"/>
                    </a:schemeClr>
                  </a:outerShdw>
                </a:effectLst>
              </a:rPr>
              <a:t>2.PURPOSE &amp; SCOPE</a:t>
            </a:r>
          </a:p>
        </p:txBody>
      </p:sp>
      <p:sp>
        <p:nvSpPr>
          <p:cNvPr id="8" name="Text Box 7"/>
          <p:cNvSpPr txBox="1"/>
          <p:nvPr/>
        </p:nvSpPr>
        <p:spPr>
          <a:xfrm>
            <a:off x="189865" y="2921635"/>
            <a:ext cx="9608185" cy="3499291"/>
          </a:xfrm>
          <a:prstGeom prst="rect">
            <a:avLst/>
          </a:prstGeom>
          <a:noFill/>
        </p:spPr>
        <p:txBody>
          <a:bodyPr wrap="square" rtlCol="0">
            <a:spAutoFit/>
          </a:bodyPr>
          <a:lstStyle/>
          <a:p>
            <a:pPr marL="266700" indent="-266700" algn="just">
              <a:lnSpc>
                <a:spcPct val="132000"/>
              </a:lnSpc>
              <a:spcBef>
                <a:spcPts val="1200"/>
              </a:spcBef>
              <a:spcAft>
                <a:spcPts val="320"/>
              </a:spcAft>
            </a:pPr>
            <a:r>
              <a:rPr lang="en-IN"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           The Bus Management System is being developed to provide a tool for our college to easily maintain the college bus information. At the start of the project setup, it provides an interactive part to store information about buses; different rout</a:t>
            </a:r>
            <a:r>
              <a:rPr lang="en-GB"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e</a:t>
            </a:r>
            <a:r>
              <a:rPr lang="en-IN"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s of buses, </a:t>
            </a:r>
            <a:r>
              <a:rPr lang="en-GB"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Schedule</a:t>
            </a:r>
            <a:r>
              <a:rPr lang="en-IN"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 information, and seats  available etc.</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55600" indent="-355600" algn="just">
              <a:lnSpc>
                <a:spcPct val="132000"/>
              </a:lnSpc>
              <a:spcBef>
                <a:spcPts val="1200"/>
              </a:spcBef>
              <a:spcAft>
                <a:spcPts val="320"/>
              </a:spcAft>
            </a:pPr>
            <a:r>
              <a:rPr lang="en-GB"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         </a:t>
            </a:r>
            <a:r>
              <a:rPr lang="en-IN"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During the period of finalizing the idea of the system , the primary goa</a:t>
            </a:r>
            <a:r>
              <a:rPr lang="en-GB"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l </a:t>
            </a:r>
            <a:r>
              <a:rPr lang="en-IN"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was to design the system that will be easy to use for those who don’t  know how to handle the software. As designing work began and things started taking shape, the system got developed to a stage where it would  be used by entry level.</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65" y="346229"/>
            <a:ext cx="9976485" cy="2476870"/>
          </a:xfrm>
        </p:spPr>
        <p:txBody>
          <a:bodyPr>
            <a:normAutofit/>
          </a:bodyPr>
          <a:lstStyle/>
          <a:p>
            <a:br>
              <a:rPr lang="en-GB" altLang="en-US" sz="2665" dirty="0">
                <a:solidFill>
                  <a:schemeClr val="bg2">
                    <a:lumMod val="25000"/>
                  </a:schemeClr>
                </a:solidFill>
                <a:effectLst>
                  <a:outerShdw blurRad="38100" dist="19050" dir="2700000" algn="tl" rotWithShape="0">
                    <a:schemeClr val="dk1">
                      <a:alpha val="40000"/>
                    </a:schemeClr>
                  </a:outerShdw>
                </a:effectLst>
              </a:rPr>
            </a:br>
            <a:endParaRPr lang="en-GB" altLang="en-US" sz="4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939E462-7E47-48B7-988D-600C4BA83658}"/>
              </a:ext>
            </a:extLst>
          </p:cNvPr>
          <p:cNvSpPr txBox="1"/>
          <p:nvPr/>
        </p:nvSpPr>
        <p:spPr>
          <a:xfrm>
            <a:off x="24130" y="284085"/>
            <a:ext cx="11787505" cy="8810104"/>
          </a:xfrm>
          <a:prstGeom prst="rect">
            <a:avLst/>
          </a:prstGeom>
          <a:noFill/>
        </p:spPr>
        <p:txBody>
          <a:bodyPr wrap="square">
            <a:spAutoFit/>
          </a:bodyPr>
          <a:lstStyle/>
          <a:p>
            <a:pPr algn="l">
              <a:lnSpc>
                <a:spcPct val="115000"/>
              </a:lnSpc>
              <a:spcAft>
                <a:spcPts val="1000"/>
              </a:spcAft>
            </a:pPr>
            <a:r>
              <a:rPr lang="en-IN"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Bus Management System will include the buses information, driver's information. Search function are also added so that user can search for bus information that has been stored in the databases</a:t>
            </a: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Any colleges/ schools/travelling agencies can make use of this application providing information about the location of the vehicles.</a:t>
            </a:r>
            <a:r>
              <a:rPr lang="en-IN" sz="2000" kern="100" dirty="0">
                <a:solidFill>
                  <a:schemeClr val="bg2">
                    <a:lumMod val="50000"/>
                  </a:schemeClr>
                </a:solidFill>
                <a:latin typeface="Times New Roman" panose="02020603050405020304" pitchFamily="18" charset="0"/>
                <a:ea typeface="SimSun" panose="02010600030101010101" pitchFamily="2" charset="-122"/>
              </a:rPr>
              <a:t> </a:t>
            </a:r>
            <a:r>
              <a:rPr lang="en-IN" sz="2000" kern="100" dirty="0">
                <a:solidFill>
                  <a:schemeClr val="bg2">
                    <a:lumMod val="50000"/>
                  </a:schemeClr>
                </a:solidFill>
                <a:latin typeface="Calibri" panose="020F0502020204030204" pitchFamily="34" charset="0"/>
                <a:ea typeface="SimSun" panose="02010600030101010101" pitchFamily="2" charset="-122"/>
                <a:cs typeface="Times New Roman" panose="02020603050405020304" pitchFamily="18" charset="0"/>
              </a:rPr>
              <a:t>T</a:t>
            </a:r>
            <a:r>
              <a:rPr lang="en-IN"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his system would provide basic set of features such as adding or</a:t>
            </a:r>
            <a:r>
              <a:rPr lang="en-IN" sz="2000" kern="100" dirty="0">
                <a:solidFill>
                  <a:schemeClr val="bg2">
                    <a:lumMod val="50000"/>
                  </a:schemeClr>
                </a:solidFill>
                <a:latin typeface="Times New Roman" panose="02020603050405020304" pitchFamily="18" charset="0"/>
                <a:ea typeface="SimSun" panose="02010600030101010101" pitchFamily="2" charset="-122"/>
              </a:rPr>
              <a:t> </a:t>
            </a:r>
            <a:r>
              <a:rPr lang="en-IN"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updating routes and locations in the </a:t>
            </a:r>
            <a:r>
              <a:rPr lang="en-IN" sz="2000" kern="100" dirty="0" err="1">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databas</a:t>
            </a: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e.</a:t>
            </a:r>
          </a:p>
          <a:p>
            <a:pPr algn="l">
              <a:lnSpc>
                <a:spcPct val="115000"/>
              </a:lnSpc>
              <a:spcAft>
                <a:spcPts val="1000"/>
              </a:spcAft>
            </a:pPr>
            <a:r>
              <a:rPr lang="en-GB" sz="4000" kern="100" dirty="0">
                <a:latin typeface="Calibri" panose="020F0502020204030204" pitchFamily="34" charset="0"/>
                <a:ea typeface="Calibri" panose="020F0502020204030204" pitchFamily="34" charset="0"/>
                <a:cs typeface="Times New Roman" panose="02020603050405020304" pitchFamily="18" charset="0"/>
              </a:rPr>
              <a:t>3.USERS</a:t>
            </a:r>
          </a:p>
          <a:p>
            <a:pPr marL="571500" indent="-571500" algn="l">
              <a:lnSpc>
                <a:spcPct val="115000"/>
              </a:lnSpc>
              <a:spcAft>
                <a:spcPts val="1000"/>
              </a:spcAft>
              <a:buFont typeface="Courier New" panose="02070309020205020404" pitchFamily="49" charset="0"/>
              <a:buChar char="o"/>
            </a:pPr>
            <a:r>
              <a:rPr lang="en-GB" sz="2000" kern="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Admin</a:t>
            </a:r>
          </a:p>
          <a:p>
            <a:pPr marL="571500" indent="-571500" algn="l">
              <a:lnSpc>
                <a:spcPct val="115000"/>
              </a:lnSpc>
              <a:spcAft>
                <a:spcPts val="1000"/>
              </a:spcAft>
              <a:buFont typeface="Courier New" panose="02070309020205020404" pitchFamily="49" charset="0"/>
              <a:buChar char="o"/>
            </a:pPr>
            <a:r>
              <a:rPr lang="en-GB" sz="2000" kern="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Student</a:t>
            </a:r>
          </a:p>
          <a:p>
            <a:pPr algn="l">
              <a:lnSpc>
                <a:spcPct val="115000"/>
              </a:lnSpc>
              <a:spcAft>
                <a:spcPts val="1000"/>
              </a:spcAft>
            </a:pPr>
            <a:r>
              <a:rPr lang="en-GB" sz="4000" kern="100" dirty="0">
                <a:latin typeface="Calibri" panose="020F0502020204030204" pitchFamily="34" charset="0"/>
                <a:ea typeface="Calibri" panose="020F0502020204030204" pitchFamily="34" charset="0"/>
                <a:cs typeface="Times New Roman" panose="02020603050405020304" pitchFamily="18" charset="0"/>
              </a:rPr>
              <a:t>4. OVERALL DESCRIPTION</a:t>
            </a:r>
          </a:p>
          <a:p>
            <a:pPr marL="457200" indent="-457200">
              <a:lnSpc>
                <a:spcPct val="115000"/>
              </a:lnSpc>
              <a:spcAft>
                <a:spcPts val="1000"/>
              </a:spcAft>
              <a:buAutoNum type="alphaLcPeriod"/>
            </a:pPr>
            <a:r>
              <a:rPr lang="en-GB" sz="2400" b="1" kern="100" dirty="0">
                <a:effectLst/>
                <a:latin typeface="Times New Roman" panose="02020603050405020304" pitchFamily="18" charset="0"/>
                <a:ea typeface="Calibri" panose="020F0502020204030204" pitchFamily="34" charset="0"/>
              </a:rPr>
              <a:t>System Features and Requirements </a:t>
            </a:r>
            <a:r>
              <a:rPr lang="en-GB" sz="2400" kern="100" dirty="0">
                <a:effectLst/>
                <a:latin typeface="Times New Roman" panose="02020603050405020304" pitchFamily="18" charset="0"/>
                <a:ea typeface="Calibri" panose="020F0502020204030204" pitchFamily="34" charset="0"/>
              </a:rPr>
              <a:t>:</a:t>
            </a:r>
          </a:p>
          <a:p>
            <a:pPr marL="342900" indent="-342900">
              <a:lnSpc>
                <a:spcPct val="115000"/>
              </a:lnSpc>
              <a:spcAft>
                <a:spcPts val="1000"/>
              </a:spcAft>
              <a:buFont typeface="Arial" panose="020B0604020202020204" pitchFamily="34" charset="0"/>
              <a:buChar char="•"/>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system wants a minimum of two GB of ram to run all the options sleek and unforeseen.</a:t>
            </a:r>
          </a:p>
          <a:p>
            <a:pPr marL="342900" indent="-342900">
              <a:lnSpc>
                <a:spcPct val="115000"/>
              </a:lnSpc>
              <a:spcAft>
                <a:spcPts val="1000"/>
              </a:spcAft>
              <a:buFont typeface="Arial" panose="020B0604020202020204" pitchFamily="34" charset="0"/>
              <a:buChar char="•"/>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It wants a minimum 1.3 gigahertz processor to run smoothly as else which will produce issues.</a:t>
            </a:r>
          </a:p>
          <a:p>
            <a:pPr marL="342900" indent="-342900">
              <a:lnSpc>
                <a:spcPct val="115000"/>
              </a:lnSpc>
              <a:spcAft>
                <a:spcPts val="1000"/>
              </a:spcAft>
              <a:buFont typeface="Arial" panose="020B0604020202020204" pitchFamily="34" charset="0"/>
              <a:buChar char="•"/>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system must be operated by some approved person as wrong hands will build it happy-go-lucky</a:t>
            </a:r>
            <a:r>
              <a:rPr lang="en-GB" sz="2000" kern="1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GB" sz="2400" kern="100" dirty="0">
              <a:effectLst/>
              <a:latin typeface="Times New Roman" panose="02020603050405020304" pitchFamily="18" charset="0"/>
              <a:ea typeface="Calibri" panose="020F0502020204030204" pitchFamily="34" charset="0"/>
            </a:endParaRPr>
          </a:p>
          <a:p>
            <a:pPr>
              <a:lnSpc>
                <a:spcPct val="115000"/>
              </a:lnSpc>
              <a:spcAft>
                <a:spcPts val="1000"/>
              </a:spcAft>
            </a:pPr>
            <a:endParaRPr lang="en-IN" sz="2400" kern="100" dirty="0">
              <a:effectLst/>
              <a:latin typeface="Times New Roman" panose="02020603050405020304" pitchFamily="18" charset="0"/>
              <a:ea typeface="SimSun" panose="02010600030101010101" pitchFamily="2" charset="-122"/>
            </a:endParaRPr>
          </a:p>
          <a:p>
            <a:pPr algn="l">
              <a:lnSpc>
                <a:spcPct val="115000"/>
              </a:lnSpc>
              <a:spcAft>
                <a:spcPts val="1000"/>
              </a:spcAft>
            </a:pPr>
            <a:endParaRPr lang="en-GB" sz="40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83040"/>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65" y="346229"/>
            <a:ext cx="9976485" cy="2476870"/>
          </a:xfrm>
        </p:spPr>
        <p:txBody>
          <a:bodyPr>
            <a:normAutofit/>
          </a:bodyPr>
          <a:lstStyle/>
          <a:p>
            <a:br>
              <a:rPr lang="en-GB" altLang="en-US" sz="2665" dirty="0">
                <a:solidFill>
                  <a:schemeClr val="bg2">
                    <a:lumMod val="25000"/>
                  </a:schemeClr>
                </a:solidFill>
                <a:effectLst>
                  <a:outerShdw blurRad="38100" dist="19050" dir="2700000" algn="tl" rotWithShape="0">
                    <a:schemeClr val="dk1">
                      <a:alpha val="40000"/>
                    </a:schemeClr>
                  </a:outerShdw>
                </a:effectLst>
              </a:rPr>
            </a:br>
            <a:endParaRPr lang="en-GB" altLang="en-US" sz="4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939E462-7E47-48B7-988D-600C4BA83658}"/>
              </a:ext>
            </a:extLst>
          </p:cNvPr>
          <p:cNvSpPr txBox="1"/>
          <p:nvPr/>
        </p:nvSpPr>
        <p:spPr>
          <a:xfrm>
            <a:off x="24130" y="284085"/>
            <a:ext cx="11787505" cy="12081256"/>
          </a:xfrm>
          <a:prstGeom prst="rect">
            <a:avLst/>
          </a:prstGeom>
          <a:noFill/>
        </p:spPr>
        <p:txBody>
          <a:bodyPr wrap="square">
            <a:spAutoFit/>
          </a:bodyPr>
          <a:lstStyle/>
          <a:p>
            <a:pPr marL="342900" indent="-342900">
              <a:lnSpc>
                <a:spcPct val="115000"/>
              </a:lnSpc>
              <a:spcAft>
                <a:spcPts val="1000"/>
              </a:spcAft>
              <a:buFont typeface="Arial" panose="020B0604020202020204" pitchFamily="34" charset="0"/>
              <a:buChar char="•"/>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Rest is all up to the user’s usage can take care of the hardware</a:t>
            </a:r>
            <a:r>
              <a:rPr lang="en-GB" sz="1800" kern="100" dirty="0">
                <a:solidFill>
                  <a:srgbClr val="262626"/>
                </a:solidFill>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15000"/>
              </a:lnSpc>
              <a:spcAft>
                <a:spcPts val="1000"/>
              </a:spcAft>
              <a:buFont typeface="Arial" panose="020B0604020202020204" pitchFamily="34" charset="0"/>
              <a:buChar char="•"/>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For security opposing anti-virus is suggested.</a:t>
            </a:r>
          </a:p>
          <a:p>
            <a:pPr>
              <a:lnSpc>
                <a:spcPct val="115000"/>
              </a:lnSpc>
              <a:spcAft>
                <a:spcPts val="1000"/>
              </a:spcAft>
            </a:pPr>
            <a:r>
              <a:rPr lang="en-GB" sz="2400" kern="100" dirty="0">
                <a:effectLst/>
                <a:latin typeface="Calibri" panose="020F0502020204030204" pitchFamily="34" charset="0"/>
                <a:ea typeface="SimSun" panose="02010600030101010101" pitchFamily="2" charset="-122"/>
                <a:cs typeface="Times New Roman" panose="02020603050405020304" pitchFamily="18" charset="0"/>
              </a:rPr>
              <a:t>b</a:t>
            </a:r>
            <a:r>
              <a:rPr lang="en-GB" sz="4000" kern="100" dirty="0">
                <a:effectLst/>
                <a:latin typeface="Calibri" panose="020F0502020204030204" pitchFamily="34" charset="0"/>
                <a:ea typeface="SimSun" panose="02010600030101010101" pitchFamily="2" charset="-122"/>
                <a:cs typeface="Times New Roman" panose="02020603050405020304" pitchFamily="18" charset="0"/>
              </a:rPr>
              <a:t>. </a:t>
            </a:r>
            <a:r>
              <a:rPr lang="en-GB" sz="2400" b="1" kern="100" dirty="0">
                <a:effectLst/>
                <a:latin typeface="Calibri" panose="020F0502020204030204" pitchFamily="34" charset="0"/>
                <a:ea typeface="SimSun" panose="02010600030101010101" pitchFamily="2" charset="-122"/>
                <a:cs typeface="Times New Roman" panose="02020603050405020304" pitchFamily="18" charset="0"/>
              </a:rPr>
              <a:t>FUNCTIONAL REQ</a:t>
            </a:r>
            <a:r>
              <a:rPr lang="en-GB" sz="2400" b="1" kern="100" dirty="0">
                <a:latin typeface="Calibri" panose="020F0502020204030204" pitchFamily="34" charset="0"/>
                <a:ea typeface="SimSun" panose="02010600030101010101" pitchFamily="2" charset="-122"/>
                <a:cs typeface="Times New Roman" panose="02020603050405020304" pitchFamily="18" charset="0"/>
              </a:rPr>
              <a:t>UIREMENTS</a:t>
            </a:r>
          </a:p>
          <a:p>
            <a:pPr>
              <a:lnSpc>
                <a:spcPct val="115000"/>
              </a:lnSpc>
              <a:spcAft>
                <a:spcPts val="1000"/>
              </a:spcAft>
            </a:pP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The functional requirements of the bus management system are those requirements that are necessary to the eye of the user and the client.</a:t>
            </a:r>
          </a:p>
          <a:p>
            <a:pPr marL="342900" indent="-342900">
              <a:lnSpc>
                <a:spcPct val="115000"/>
              </a:lnSpc>
              <a:spcAft>
                <a:spcPts val="1000"/>
              </a:spcAft>
              <a:buFont typeface="Arial" panose="020B0604020202020204" pitchFamily="34" charset="0"/>
              <a:buChar char="•"/>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Registering User</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Updating User</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Login</a:t>
            </a:r>
          </a:p>
          <a:p>
            <a:pPr>
              <a:lnSpc>
                <a:spcPct val="115000"/>
              </a:lnSpc>
              <a:spcAft>
                <a:spcPts val="1000"/>
              </a:spcAft>
            </a:pPr>
            <a:r>
              <a:rPr lang="en-US" sz="2400" b="1" kern="100" dirty="0">
                <a:effectLst/>
                <a:latin typeface="Times New Roman" panose="02020603050405020304" pitchFamily="18" charset="0"/>
                <a:ea typeface="SimSun" panose="02010600030101010101" pitchFamily="2" charset="-122"/>
              </a:rPr>
              <a:t>Functionality and modules of the project:</a:t>
            </a:r>
          </a:p>
          <a:p>
            <a:pPr marL="285750" lvl="0" indent="-285750" algn="just">
              <a:buFont typeface="Arial" panose="020B0604020202020204" pitchFamily="34" charset="0"/>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rPr>
              <a:t>Admin – This module is used for admin login</a:t>
            </a:r>
          </a:p>
          <a:p>
            <a:pPr lvl="0"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rPr>
              <a:t>Logout functionality</a:t>
            </a:r>
          </a:p>
          <a:p>
            <a:pPr lvl="0"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rPr>
              <a:t>Change Password Functionality </a:t>
            </a:r>
          </a:p>
          <a:p>
            <a:pPr lvl="0" algn="just"/>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400" kern="100" dirty="0">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40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18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GB" sz="2400" kern="100" dirty="0">
              <a:effectLst/>
              <a:latin typeface="Times New Roman" panose="02020603050405020304" pitchFamily="18" charset="0"/>
              <a:ea typeface="Calibri" panose="020F0502020204030204" pitchFamily="34" charset="0"/>
            </a:endParaRPr>
          </a:p>
          <a:p>
            <a:pPr>
              <a:lnSpc>
                <a:spcPct val="115000"/>
              </a:lnSpc>
              <a:spcAft>
                <a:spcPts val="1000"/>
              </a:spcAft>
            </a:pPr>
            <a:endParaRPr lang="en-IN" sz="2400" kern="100" dirty="0">
              <a:effectLst/>
              <a:latin typeface="Times New Roman" panose="02020603050405020304" pitchFamily="18" charset="0"/>
              <a:ea typeface="SimSun" panose="02010600030101010101" pitchFamily="2" charset="-122"/>
            </a:endParaRPr>
          </a:p>
          <a:p>
            <a:pPr algn="l">
              <a:lnSpc>
                <a:spcPct val="115000"/>
              </a:lnSpc>
              <a:spcAft>
                <a:spcPts val="1000"/>
              </a:spcAft>
            </a:pPr>
            <a:endParaRPr lang="en-GB" sz="40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58194695"/>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65" y="346229"/>
            <a:ext cx="9976485" cy="2476870"/>
          </a:xfrm>
        </p:spPr>
        <p:txBody>
          <a:bodyPr>
            <a:normAutofit/>
          </a:bodyPr>
          <a:lstStyle/>
          <a:p>
            <a:br>
              <a:rPr lang="en-GB" altLang="en-US" sz="2665" dirty="0">
                <a:solidFill>
                  <a:schemeClr val="bg2">
                    <a:lumMod val="25000"/>
                  </a:schemeClr>
                </a:solidFill>
                <a:effectLst>
                  <a:outerShdw blurRad="38100" dist="19050" dir="2700000" algn="tl" rotWithShape="0">
                    <a:schemeClr val="dk1">
                      <a:alpha val="40000"/>
                    </a:schemeClr>
                  </a:outerShdw>
                </a:effectLst>
              </a:rPr>
            </a:br>
            <a:endParaRPr lang="en-GB" altLang="en-US" sz="4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939E462-7E47-48B7-988D-600C4BA83658}"/>
              </a:ext>
            </a:extLst>
          </p:cNvPr>
          <p:cNvSpPr txBox="1"/>
          <p:nvPr/>
        </p:nvSpPr>
        <p:spPr>
          <a:xfrm>
            <a:off x="24130" y="284085"/>
            <a:ext cx="11787505" cy="13231314"/>
          </a:xfrm>
          <a:prstGeom prst="rect">
            <a:avLst/>
          </a:prstGeom>
          <a:noFill/>
        </p:spPr>
        <p:txBody>
          <a:bodyPr wrap="square">
            <a:spAutoFit/>
          </a:bodyPr>
          <a:lstStyle/>
          <a:p>
            <a:pPr algn="just"/>
            <a:r>
              <a:rPr lang="en-US" sz="2400" b="1" kern="100" dirty="0">
                <a:effectLst/>
                <a:latin typeface="Times New Roman" panose="02020603050405020304" pitchFamily="18" charset="0"/>
                <a:ea typeface="SimSun" panose="02010600030101010101" pitchFamily="2" charset="-122"/>
              </a:rPr>
              <a:t>  Features of Bus Module:</a:t>
            </a: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Admin can add new Bus records</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Admin can see the list of Bus details</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Only admin can edit and update the record of the bus</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Admin will be able to delete the records of the Bus</a:t>
            </a:r>
          </a:p>
          <a:p>
            <a:pPr marL="266700" algn="just"/>
            <a:r>
              <a:rPr lang="en-US" sz="1800" b="1" kern="100" dirty="0">
                <a:solidFill>
                  <a:srgbClr val="3B3838"/>
                </a:solidFill>
                <a:effectLst/>
                <a:latin typeface="Times New Roman" panose="02020603050405020304" pitchFamily="18" charset="0"/>
                <a:ea typeface="SimSun" panose="02010600030101010101" pitchFamily="2" charset="-122"/>
              </a:rPr>
              <a:t> </a:t>
            </a:r>
            <a:endParaRPr lang="en-IN" sz="1800" kern="100" dirty="0">
              <a:effectLst/>
              <a:latin typeface="Times New Roman" panose="02020603050405020304" pitchFamily="18" charset="0"/>
              <a:ea typeface="SimSun" panose="02010600030101010101" pitchFamily="2" charset="-122"/>
            </a:endParaRPr>
          </a:p>
          <a:p>
            <a:pPr indent="178435" algn="just"/>
            <a:r>
              <a:rPr lang="en-US" sz="2400" b="1" kern="100" dirty="0">
                <a:effectLst/>
                <a:latin typeface="Times New Roman" panose="02020603050405020304" pitchFamily="18" charset="0"/>
                <a:ea typeface="SimSun" panose="02010600030101010101" pitchFamily="2" charset="-122"/>
              </a:rPr>
              <a:t>Features of </a:t>
            </a:r>
            <a:r>
              <a:rPr lang="en-GB" sz="2400" b="1" kern="100" dirty="0">
                <a:effectLst/>
                <a:latin typeface="Times New Roman" panose="02020603050405020304" pitchFamily="18" charset="0"/>
                <a:ea typeface="SimSun" panose="02010600030101010101" pitchFamily="2" charset="-122"/>
              </a:rPr>
              <a:t>Admin</a:t>
            </a:r>
            <a:r>
              <a:rPr lang="en-US" sz="2400" b="1" kern="100" dirty="0">
                <a:effectLst/>
                <a:latin typeface="Times New Roman" panose="02020603050405020304" pitchFamily="18" charset="0"/>
                <a:ea typeface="SimSun" panose="02010600030101010101" pitchFamily="2" charset="-122"/>
              </a:rPr>
              <a:t> Module:</a:t>
            </a: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rPr>
              <a:t>Admin can add new login records</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rPr>
              <a:t>Admin can see the login details</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rPr>
              <a:t>Only admin can edit and update the record of the Login</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rPr>
              <a:t>Admin can change the password</a:t>
            </a:r>
          </a:p>
          <a:p>
            <a:pPr lvl="0" algn="just"/>
            <a:endParaRPr lang="en-US" sz="2000" kern="100" dirty="0">
              <a:solidFill>
                <a:schemeClr val="bg2">
                  <a:lumMod val="50000"/>
                </a:schemeClr>
              </a:solidFill>
              <a:effectLst/>
              <a:latin typeface="Calibri" panose="020F0502020204030204" pitchFamily="34" charset="0"/>
              <a:ea typeface="SimSun" panose="02010600030101010101" pitchFamily="2" charset="-122"/>
            </a:endParaRPr>
          </a:p>
          <a:p>
            <a:pPr indent="178435" algn="just"/>
            <a:r>
              <a:rPr lang="en-US" sz="2400" b="1" kern="100" dirty="0">
                <a:effectLst/>
                <a:latin typeface="Times New Roman" panose="02020603050405020304" pitchFamily="18" charset="0"/>
                <a:ea typeface="SimSun" panose="02010600030101010101" pitchFamily="2" charset="-122"/>
              </a:rPr>
              <a:t>Bus Management Module</a:t>
            </a:r>
            <a:r>
              <a:rPr lang="en-GB" sz="2400" b="1" kern="100" dirty="0">
                <a:effectLst/>
                <a:latin typeface="Times New Roman" panose="02020603050405020304" pitchFamily="18" charset="0"/>
                <a:ea typeface="SimSun" panose="02010600030101010101" pitchFamily="2" charset="-122"/>
              </a:rPr>
              <a:t>:</a:t>
            </a:r>
            <a:endParaRPr lang="en-IN" sz="2400" kern="100" dirty="0">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Adding New bus details</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Edit the Existing bus details</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View all the details of the Buses</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buFont typeface="Symbol" panose="05050102010706020507" pitchFamily="18" charset="2"/>
              <a:buChar char=""/>
            </a:pPr>
            <a:r>
              <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rPr>
              <a:t>Listing of all buses</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lvl="0" algn="just"/>
            <a:endParaRPr lang="en-US" sz="2000" kern="100" dirty="0">
              <a:solidFill>
                <a:schemeClr val="bg2">
                  <a:lumMod val="50000"/>
                </a:schemeClr>
              </a:solidFill>
              <a:effectLst/>
              <a:latin typeface="Calibri" panose="020F0502020204030204" pitchFamily="34" charset="0"/>
              <a:ea typeface="SimSun" panose="02010600030101010101" pitchFamily="2" charset="-122"/>
            </a:endParaRPr>
          </a:p>
          <a:p>
            <a:pPr lvl="0"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indent="178435" algn="just"/>
            <a:endParaRPr lang="en-IN" sz="2400" kern="100" dirty="0">
              <a:effectLst/>
              <a:latin typeface="Times New Roman" panose="02020603050405020304" pitchFamily="18" charset="0"/>
              <a:ea typeface="SimSun" panose="02010600030101010101" pitchFamily="2" charset="-122"/>
            </a:endParaRPr>
          </a:p>
          <a:p>
            <a:pPr lvl="0" algn="just"/>
            <a:endPar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Symbol" panose="05050102010706020507" pitchFamily="18" charset="2"/>
              <a:buChar char=""/>
            </a:pPr>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gn="just"/>
            <a:endParaRPr lang="en-IN" sz="2400" kern="100" dirty="0">
              <a:effectLst/>
              <a:latin typeface="Times New Roman" panose="02020603050405020304" pitchFamily="18" charset="0"/>
              <a:ea typeface="SimSun" panose="02010600030101010101" pitchFamily="2" charset="-122"/>
            </a:endParaRPr>
          </a:p>
          <a:p>
            <a:pPr lvl="0" algn="just"/>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400" kern="100" dirty="0">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40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18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GB" sz="2400" kern="100" dirty="0">
              <a:effectLst/>
              <a:latin typeface="Times New Roman" panose="02020603050405020304" pitchFamily="18" charset="0"/>
              <a:ea typeface="Calibri" panose="020F0502020204030204" pitchFamily="34" charset="0"/>
            </a:endParaRPr>
          </a:p>
          <a:p>
            <a:pPr>
              <a:lnSpc>
                <a:spcPct val="115000"/>
              </a:lnSpc>
              <a:spcAft>
                <a:spcPts val="1000"/>
              </a:spcAft>
            </a:pPr>
            <a:endParaRPr lang="en-IN" sz="2400" kern="100" dirty="0">
              <a:effectLst/>
              <a:latin typeface="Times New Roman" panose="02020603050405020304" pitchFamily="18" charset="0"/>
              <a:ea typeface="SimSun" panose="02010600030101010101" pitchFamily="2" charset="-122"/>
            </a:endParaRPr>
          </a:p>
          <a:p>
            <a:pPr algn="l">
              <a:lnSpc>
                <a:spcPct val="115000"/>
              </a:lnSpc>
              <a:spcAft>
                <a:spcPts val="1000"/>
              </a:spcAft>
            </a:pPr>
            <a:endParaRPr lang="en-GB" sz="40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21522577"/>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65" y="346229"/>
            <a:ext cx="9976485" cy="2476870"/>
          </a:xfrm>
        </p:spPr>
        <p:txBody>
          <a:bodyPr>
            <a:normAutofit/>
          </a:bodyPr>
          <a:lstStyle/>
          <a:p>
            <a:br>
              <a:rPr lang="en-GB" altLang="en-US" sz="2665" dirty="0">
                <a:solidFill>
                  <a:schemeClr val="bg2">
                    <a:lumMod val="25000"/>
                  </a:schemeClr>
                </a:solidFill>
                <a:effectLst>
                  <a:outerShdw blurRad="38100" dist="19050" dir="2700000" algn="tl" rotWithShape="0">
                    <a:schemeClr val="dk1">
                      <a:alpha val="40000"/>
                    </a:schemeClr>
                  </a:outerShdw>
                </a:effectLst>
              </a:rPr>
            </a:br>
            <a:endParaRPr lang="en-GB" altLang="en-US" sz="4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939E462-7E47-48B7-988D-600C4BA83658}"/>
              </a:ext>
            </a:extLst>
          </p:cNvPr>
          <p:cNvSpPr txBox="1"/>
          <p:nvPr/>
        </p:nvSpPr>
        <p:spPr>
          <a:xfrm>
            <a:off x="107315" y="159796"/>
            <a:ext cx="11787505" cy="13861743"/>
          </a:xfrm>
          <a:prstGeom prst="rect">
            <a:avLst/>
          </a:prstGeom>
          <a:noFill/>
        </p:spPr>
        <p:txBody>
          <a:bodyPr wrap="square">
            <a:spAutoFit/>
          </a:bodyPr>
          <a:lstStyle/>
          <a:p>
            <a:pPr algn="just"/>
            <a:r>
              <a:rPr lang="en-US" sz="2400" b="1" kern="100" dirty="0">
                <a:effectLst/>
                <a:latin typeface="Times New Roman" panose="02020603050405020304" pitchFamily="18" charset="0"/>
                <a:ea typeface="SimSun" panose="02010600030101010101" pitchFamily="2" charset="-122"/>
              </a:rPr>
              <a:t> c</a:t>
            </a:r>
            <a:r>
              <a:rPr lang="en-US" sz="2400" b="1" kern="100" dirty="0">
                <a:latin typeface="Times New Roman" panose="02020603050405020304" pitchFamily="18" charset="0"/>
                <a:ea typeface="SimSun" panose="02010600030101010101" pitchFamily="2" charset="-122"/>
              </a:rPr>
              <a:t>.</a:t>
            </a:r>
            <a:r>
              <a:rPr lang="en-GB" sz="1800" b="1" kern="100" dirty="0">
                <a:effectLst/>
                <a:latin typeface="Times New Roman" panose="02020603050405020304" pitchFamily="18" charset="0"/>
                <a:ea typeface="Calibri" panose="020F0502020204030204" pitchFamily="34" charset="0"/>
              </a:rPr>
              <a:t> </a:t>
            </a:r>
            <a:r>
              <a:rPr lang="en-GB" sz="2400" b="1" kern="100" dirty="0">
                <a:solidFill>
                  <a:srgbClr val="0D0D0D"/>
                </a:solidFill>
                <a:effectLst/>
                <a:latin typeface="Times New Roman" panose="02020603050405020304" pitchFamily="18" charset="0"/>
                <a:ea typeface="Calibri" panose="020F0502020204030204" pitchFamily="34" charset="0"/>
              </a:rPr>
              <a:t>External Interface Requirements</a:t>
            </a:r>
            <a:endParaRPr lang="en-IN" sz="2400" b="1" kern="100" dirty="0">
              <a:effectLst/>
              <a:latin typeface="Times New Roman" panose="02020603050405020304" pitchFamily="18" charset="0"/>
              <a:ea typeface="SimSun" panose="02010600030101010101" pitchFamily="2" charset="-122"/>
            </a:endParaRPr>
          </a:p>
          <a:p>
            <a:pPr algn="just">
              <a:lnSpc>
                <a:spcPct val="115000"/>
              </a:lnSpc>
              <a:spcAft>
                <a:spcPts val="1000"/>
              </a:spcAft>
            </a:pPr>
            <a:endParaRPr lang="en-GB" sz="2400" b="1" kern="100" dirty="0">
              <a:latin typeface="Times New Roman" panose="02020603050405020304" pitchFamily="18" charset="0"/>
              <a:ea typeface="Calibri" panose="020F0502020204030204" pitchFamily="34" charset="0"/>
            </a:endParaRPr>
          </a:p>
          <a:p>
            <a:pPr algn="just">
              <a:lnSpc>
                <a:spcPct val="115000"/>
              </a:lnSpc>
              <a:spcAft>
                <a:spcPts val="1000"/>
              </a:spcAft>
            </a:pPr>
            <a:r>
              <a:rPr lang="en-GB" sz="2400" kern="100" dirty="0">
                <a:effectLst/>
                <a:latin typeface="Times New Roman" panose="02020603050405020304" pitchFamily="18" charset="0"/>
                <a:ea typeface="Calibri" panose="020F0502020204030204" pitchFamily="34" charset="0"/>
              </a:rPr>
              <a:t>Software Requirements:</a:t>
            </a:r>
            <a:endParaRPr lang="en-IN" sz="2400" kern="100" dirty="0">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400"/>
              <a:buFont typeface="Wingdings" panose="05000000000000000000" pitchFamily="2" charset="2"/>
              <a:buChar char=""/>
              <a:tabLst>
                <a:tab pos="266700" algn="l"/>
              </a:tabLst>
            </a:pPr>
            <a:r>
              <a:rPr lang="en-GB" sz="18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Visual Studio</a:t>
            </a:r>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400"/>
              <a:buFont typeface="Wingdings" panose="05000000000000000000" pitchFamily="2" charset="2"/>
              <a:buChar char=""/>
              <a:tabLst>
                <a:tab pos="266700" algn="l"/>
              </a:tabLst>
            </a:pPr>
            <a:r>
              <a:rPr lang="en-GB" sz="18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XAMP SQL Server</a:t>
            </a:r>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400"/>
              <a:buFont typeface="Wingdings" panose="05000000000000000000" pitchFamily="2" charset="2"/>
              <a:buChar char=""/>
              <a:tabLst>
                <a:tab pos="266700" algn="l"/>
              </a:tabLst>
            </a:pPr>
            <a:r>
              <a:rPr lang="en-GB" sz="18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Operating System </a:t>
            </a:r>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400"/>
              <a:buFont typeface="Wingdings" panose="05000000000000000000" pitchFamily="2" charset="2"/>
              <a:buChar char=""/>
              <a:tabLst>
                <a:tab pos="266700" algn="l"/>
              </a:tabLst>
            </a:pPr>
            <a:r>
              <a:rPr lang="en-GB" sz="18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Windows 10</a:t>
            </a:r>
          </a:p>
          <a:p>
            <a:pPr algn="just">
              <a:lnSpc>
                <a:spcPct val="115000"/>
              </a:lnSpc>
              <a:spcAft>
                <a:spcPts val="1000"/>
              </a:spcAft>
            </a:pPr>
            <a:r>
              <a:rPr lang="en-GB" sz="2400" kern="100" dirty="0">
                <a:effectLst/>
                <a:latin typeface="Times New Roman" panose="02020603050405020304" pitchFamily="18" charset="0"/>
                <a:ea typeface="Calibri" panose="020F0502020204030204" pitchFamily="34" charset="0"/>
              </a:rPr>
              <a:t>Hardware Requirements:</a:t>
            </a:r>
            <a:endParaRPr lang="en-IN" sz="2400" kern="100" dirty="0">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400"/>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PC with dual core or more processor</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400"/>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1 GB RAM or Above</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400"/>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180GB Hard Disk or Above</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lvl="0" algn="just">
              <a:lnSpc>
                <a:spcPct val="115000"/>
              </a:lnSpc>
              <a:spcAft>
                <a:spcPts val="1000"/>
              </a:spcAft>
              <a:buSzPts val="1400"/>
              <a:tabLst>
                <a:tab pos="266700" algn="l"/>
              </a:tabLst>
            </a:pPr>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gn="just"/>
            <a:endParaRPr lang="en-US" sz="4000" kern="100" dirty="0">
              <a:solidFill>
                <a:schemeClr val="bg2">
                  <a:lumMod val="50000"/>
                </a:schemeClr>
              </a:solidFill>
              <a:effectLst/>
              <a:latin typeface="Calibri" panose="020F0502020204030204" pitchFamily="34" charset="0"/>
              <a:ea typeface="SimSun" panose="02010600030101010101" pitchFamily="2" charset="-122"/>
            </a:endParaRPr>
          </a:p>
          <a:p>
            <a:pPr lvl="0"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indent="178435" algn="just"/>
            <a:endParaRPr lang="en-IN" sz="2400" kern="100" dirty="0">
              <a:effectLst/>
              <a:latin typeface="Times New Roman" panose="02020603050405020304" pitchFamily="18" charset="0"/>
              <a:ea typeface="SimSun" panose="02010600030101010101" pitchFamily="2" charset="-122"/>
            </a:endParaRPr>
          </a:p>
          <a:p>
            <a:pPr lvl="0" algn="just"/>
            <a:endPar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Symbol" panose="05050102010706020507" pitchFamily="18" charset="2"/>
              <a:buChar char=""/>
            </a:pPr>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gn="just"/>
            <a:endParaRPr lang="en-IN" sz="2400" kern="100" dirty="0">
              <a:effectLst/>
              <a:latin typeface="Times New Roman" panose="02020603050405020304" pitchFamily="18" charset="0"/>
              <a:ea typeface="SimSun" panose="02010600030101010101" pitchFamily="2" charset="-122"/>
            </a:endParaRPr>
          </a:p>
          <a:p>
            <a:pPr lvl="0" algn="just"/>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400" kern="100" dirty="0">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40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18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GB" sz="2400" kern="100" dirty="0">
              <a:effectLst/>
              <a:latin typeface="Times New Roman" panose="02020603050405020304" pitchFamily="18" charset="0"/>
              <a:ea typeface="Calibri" panose="020F0502020204030204" pitchFamily="34" charset="0"/>
            </a:endParaRPr>
          </a:p>
          <a:p>
            <a:pPr>
              <a:lnSpc>
                <a:spcPct val="115000"/>
              </a:lnSpc>
              <a:spcAft>
                <a:spcPts val="1000"/>
              </a:spcAft>
            </a:pPr>
            <a:endParaRPr lang="en-IN" sz="2400" kern="100" dirty="0">
              <a:effectLst/>
              <a:latin typeface="Times New Roman" panose="02020603050405020304" pitchFamily="18" charset="0"/>
              <a:ea typeface="SimSun" panose="02010600030101010101" pitchFamily="2" charset="-122"/>
            </a:endParaRPr>
          </a:p>
          <a:p>
            <a:pPr algn="l">
              <a:lnSpc>
                <a:spcPct val="115000"/>
              </a:lnSpc>
              <a:spcAft>
                <a:spcPts val="1000"/>
              </a:spcAft>
            </a:pPr>
            <a:endParaRPr lang="en-GB" sz="40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4460141"/>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65" y="346229"/>
            <a:ext cx="9976485" cy="2476870"/>
          </a:xfrm>
        </p:spPr>
        <p:txBody>
          <a:bodyPr>
            <a:normAutofit/>
          </a:bodyPr>
          <a:lstStyle/>
          <a:p>
            <a:br>
              <a:rPr lang="en-GB" altLang="en-US" sz="2665" dirty="0">
                <a:solidFill>
                  <a:schemeClr val="bg2">
                    <a:lumMod val="25000"/>
                  </a:schemeClr>
                </a:solidFill>
                <a:effectLst>
                  <a:outerShdw blurRad="38100" dist="19050" dir="2700000" algn="tl" rotWithShape="0">
                    <a:schemeClr val="dk1">
                      <a:alpha val="40000"/>
                    </a:schemeClr>
                  </a:outerShdw>
                </a:effectLst>
              </a:rPr>
            </a:br>
            <a:endParaRPr lang="en-GB" altLang="en-US" sz="4000" dirty="0">
              <a:solidFill>
                <a:schemeClr val="bg2">
                  <a:lumMod val="25000"/>
                </a:schemeClr>
              </a:solidFill>
              <a:effectLst>
                <a:outerShdw blurRad="38100" dist="19050" dir="2700000" algn="tl" rotWithShape="0">
                  <a:schemeClr val="dk1">
                    <a:alpha val="40000"/>
                  </a:schemeClr>
                </a:outerShdw>
              </a:effectLst>
            </a:endParaRPr>
          </a:p>
        </p:txBody>
      </p:sp>
      <p:sp>
        <p:nvSpPr>
          <p:cNvPr id="3"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939E462-7E47-48B7-988D-600C4BA83658}"/>
              </a:ext>
            </a:extLst>
          </p:cNvPr>
          <p:cNvSpPr txBox="1"/>
          <p:nvPr/>
        </p:nvSpPr>
        <p:spPr>
          <a:xfrm>
            <a:off x="126365" y="150918"/>
            <a:ext cx="11768137" cy="16837430"/>
          </a:xfrm>
          <a:prstGeom prst="rect">
            <a:avLst/>
          </a:prstGeom>
          <a:noFill/>
        </p:spPr>
        <p:txBody>
          <a:bodyPr wrap="square">
            <a:spAutoFit/>
          </a:bodyPr>
          <a:lstStyle/>
          <a:p>
            <a:pPr algn="just"/>
            <a:r>
              <a:rPr lang="en-US" sz="2400" b="1" kern="100" dirty="0">
                <a:latin typeface="Times New Roman" panose="02020603050405020304" pitchFamily="18" charset="0"/>
                <a:ea typeface="SimSun" panose="02010600030101010101" pitchFamily="2" charset="-122"/>
              </a:rPr>
              <a:t>d</a:t>
            </a:r>
            <a:r>
              <a:rPr lang="en-US" sz="2400" b="1" kern="100" dirty="0">
                <a:effectLst/>
                <a:latin typeface="Times New Roman" panose="02020603050405020304" pitchFamily="18" charset="0"/>
                <a:ea typeface="SimSun" panose="02010600030101010101" pitchFamily="2" charset="-122"/>
              </a:rPr>
              <a:t>. </a:t>
            </a:r>
            <a:r>
              <a:rPr lang="en-GB" sz="2400" b="1" kern="100" dirty="0">
                <a:solidFill>
                  <a:srgbClr val="0D0D0D"/>
                </a:solidFill>
                <a:effectLst/>
                <a:latin typeface="Times New Roman" panose="02020603050405020304" pitchFamily="18" charset="0"/>
                <a:ea typeface="Calibri" panose="020F0502020204030204" pitchFamily="34" charset="0"/>
              </a:rPr>
              <a:t>Non - functional Requirements</a:t>
            </a:r>
          </a:p>
          <a:p>
            <a:pPr algn="just"/>
            <a:endParaRPr lang="en-US" sz="2400" b="1" kern="100" dirty="0">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050"/>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Reliability: The application should be reliable and it should generate all updated information in correct order.</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050"/>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Availability: Application will be available and working properly for all the time.</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SzPts val="1050"/>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Security</a:t>
            </a:r>
          </a:p>
          <a:p>
            <a:pPr lvl="0" algn="just">
              <a:lnSpc>
                <a:spcPct val="115000"/>
              </a:lnSpc>
              <a:spcAft>
                <a:spcPts val="1000"/>
              </a:spcAft>
              <a:buSzPts val="1050"/>
              <a:tabLst>
                <a:tab pos="266700" algn="l"/>
              </a:tabLst>
            </a:pPr>
            <a:r>
              <a:rPr lang="en-GB" sz="4000" kern="100" dirty="0">
                <a:latin typeface="Calibri" panose="020F0502020204030204" pitchFamily="34" charset="0"/>
                <a:ea typeface="SimSun" panose="02010600030101010101" pitchFamily="2" charset="-122"/>
                <a:cs typeface="Times New Roman" panose="02020603050405020304" pitchFamily="18" charset="0"/>
              </a:rPr>
              <a:t>5. TECHNOLOGY USED:</a:t>
            </a:r>
          </a:p>
          <a:p>
            <a:pPr marL="342900" lvl="0" indent="-342900" algn="just">
              <a:lnSpc>
                <a:spcPct val="115000"/>
              </a:lnSpc>
              <a:spcAft>
                <a:spcPts val="1000"/>
              </a:spcAft>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HTML: Page layout has been designed in HTML​</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CSS:  CSS has been used for all the designing part ​</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JavaScript: All the validation task and animations has been done    using </a:t>
            </a:r>
            <a:r>
              <a:rPr lang="en-GB" sz="2000" kern="100" dirty="0" err="1">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javascript</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PHP: All the business and frontend logic has been implemented  ​</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MYSQL : MySQL database has been used as database for the project​</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Apache2: Project will be run over the Apache2 server​</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lvl="0" indent="-342900" algn="just">
              <a:lnSpc>
                <a:spcPct val="115000"/>
              </a:lnSpc>
              <a:spcAft>
                <a:spcPts val="1000"/>
              </a:spcAft>
              <a:buFont typeface="Wingdings" panose="05000000000000000000" pitchFamily="2" charset="2"/>
              <a:buChar char=""/>
              <a:tabLst>
                <a:tab pos="266700" algn="l"/>
              </a:tabLst>
            </a:pPr>
            <a:r>
              <a:rPr lang="en-GB" sz="20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You can run this project on XAMP, LAMP, WAMP or MAMP​</a:t>
            </a: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lvl="0" algn="just">
              <a:lnSpc>
                <a:spcPct val="115000"/>
              </a:lnSpc>
              <a:spcAft>
                <a:spcPts val="1000"/>
              </a:spcAft>
              <a:buSzPts val="1050"/>
              <a:tabLst>
                <a:tab pos="266700" algn="l"/>
              </a:tabLst>
            </a:pPr>
            <a:endParaRPr lang="en-GB" sz="4000" kern="100" dirty="0">
              <a:latin typeface="Calibri" panose="020F0502020204030204" pitchFamily="34" charset="0"/>
              <a:ea typeface="SimSun" panose="02010600030101010101" pitchFamily="2" charset="-122"/>
              <a:cs typeface="Times New Roman" panose="02020603050405020304" pitchFamily="18" charset="0"/>
            </a:endParaRPr>
          </a:p>
          <a:p>
            <a:pPr lvl="0" algn="just">
              <a:lnSpc>
                <a:spcPct val="115000"/>
              </a:lnSpc>
              <a:spcAft>
                <a:spcPts val="1000"/>
              </a:spcAft>
              <a:buSzPts val="1050"/>
              <a:tabLst>
                <a:tab pos="266700" algn="l"/>
              </a:tabLst>
            </a:pPr>
            <a:endParaRPr lang="en-IN" sz="4000" kern="100" dirty="0">
              <a:effectLst/>
              <a:latin typeface="Times New Roman" panose="02020603050405020304" pitchFamily="18" charset="0"/>
              <a:ea typeface="SimSun" panose="02010600030101010101" pitchFamily="2" charset="-122"/>
            </a:endParaRPr>
          </a:p>
          <a:p>
            <a:pPr algn="just"/>
            <a:endParaRPr lang="en-US" sz="2000" b="1" kern="100" dirty="0">
              <a:effectLst/>
              <a:latin typeface="Times New Roman" panose="02020603050405020304" pitchFamily="18" charset="0"/>
              <a:ea typeface="SimSun" panose="02010600030101010101" pitchFamily="2" charset="-122"/>
            </a:endParaRPr>
          </a:p>
          <a:p>
            <a:pPr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algn="just"/>
            <a:endParaRPr lang="en-US" sz="4000" kern="100" dirty="0">
              <a:solidFill>
                <a:schemeClr val="bg2">
                  <a:lumMod val="50000"/>
                </a:schemeClr>
              </a:solidFill>
              <a:effectLst/>
              <a:latin typeface="Calibri" panose="020F0502020204030204" pitchFamily="34" charset="0"/>
              <a:ea typeface="SimSun" panose="02010600030101010101" pitchFamily="2" charset="-122"/>
            </a:endParaRPr>
          </a:p>
          <a:p>
            <a:pPr lvl="0" algn="just"/>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indent="178435" algn="just"/>
            <a:endParaRPr lang="en-IN" sz="2400" kern="100" dirty="0">
              <a:effectLst/>
              <a:latin typeface="Times New Roman" panose="02020603050405020304" pitchFamily="18" charset="0"/>
              <a:ea typeface="SimSun" panose="02010600030101010101" pitchFamily="2" charset="-122"/>
            </a:endParaRPr>
          </a:p>
          <a:p>
            <a:pPr lvl="0" algn="just"/>
            <a:endParaRPr lang="en-US" sz="2000" kern="100" dirty="0">
              <a:solidFill>
                <a:schemeClr val="bg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Symbol" panose="05050102010706020507" pitchFamily="18" charset="2"/>
              <a:buChar char=""/>
            </a:pPr>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gn="just"/>
            <a:endParaRPr lang="en-IN" sz="2400" kern="100" dirty="0">
              <a:effectLst/>
              <a:latin typeface="Times New Roman" panose="02020603050405020304" pitchFamily="18" charset="0"/>
              <a:ea typeface="SimSun" panose="02010600030101010101" pitchFamily="2" charset="-122"/>
            </a:endParaRPr>
          </a:p>
          <a:p>
            <a:pPr lvl="0" algn="just"/>
            <a:endParaRPr lang="en-IN" sz="18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400" kern="100" dirty="0">
              <a:effectLst/>
              <a:latin typeface="Times New Roman" panose="02020603050405020304" pitchFamily="18" charset="0"/>
              <a:ea typeface="SimSun" panose="02010600030101010101" pitchFamily="2" charset="-122"/>
            </a:endParaRPr>
          </a:p>
          <a:p>
            <a:pPr>
              <a:lnSpc>
                <a:spcPct val="115000"/>
              </a:lnSpc>
              <a:spcAft>
                <a:spcPts val="1000"/>
              </a:spcAft>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a:lnSpc>
                <a:spcPct val="115000"/>
              </a:lnSpc>
              <a:spcAft>
                <a:spcPts val="1000"/>
              </a:spcAft>
            </a:pPr>
            <a:endParaRPr lang="en-IN" sz="40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1800" kern="100" dirty="0">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IN" sz="2000" kern="100" dirty="0">
              <a:solidFill>
                <a:schemeClr val="bg2">
                  <a:lumMod val="50000"/>
                </a:schemeClr>
              </a:solidFill>
              <a:effectLst/>
              <a:latin typeface="Times New Roman" panose="02020603050405020304" pitchFamily="18" charset="0"/>
              <a:ea typeface="SimSun" panose="02010600030101010101" pitchFamily="2" charset="-122"/>
            </a:endParaRPr>
          </a:p>
          <a:p>
            <a:pPr marL="342900" indent="-342900">
              <a:lnSpc>
                <a:spcPct val="115000"/>
              </a:lnSpc>
              <a:spcAft>
                <a:spcPts val="1000"/>
              </a:spcAft>
              <a:buFont typeface="Arial" panose="020B0604020202020204" pitchFamily="34" charset="0"/>
              <a:buChar char="•"/>
            </a:pPr>
            <a:endParaRPr lang="en-GB" sz="2400" kern="100" dirty="0">
              <a:effectLst/>
              <a:latin typeface="Times New Roman" panose="02020603050405020304" pitchFamily="18" charset="0"/>
              <a:ea typeface="Calibri" panose="020F0502020204030204" pitchFamily="34" charset="0"/>
            </a:endParaRPr>
          </a:p>
          <a:p>
            <a:pPr>
              <a:lnSpc>
                <a:spcPct val="115000"/>
              </a:lnSpc>
              <a:spcAft>
                <a:spcPts val="1000"/>
              </a:spcAft>
            </a:pPr>
            <a:endParaRPr lang="en-IN" sz="2400" kern="100" dirty="0">
              <a:effectLst/>
              <a:latin typeface="Times New Roman" panose="02020603050405020304" pitchFamily="18" charset="0"/>
              <a:ea typeface="SimSun" panose="02010600030101010101" pitchFamily="2" charset="-122"/>
            </a:endParaRPr>
          </a:p>
          <a:p>
            <a:pPr algn="l">
              <a:lnSpc>
                <a:spcPct val="115000"/>
              </a:lnSpc>
              <a:spcAft>
                <a:spcPts val="1000"/>
              </a:spcAft>
            </a:pPr>
            <a:endParaRPr lang="en-GB" sz="40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137716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45" y="-132080"/>
            <a:ext cx="11120755" cy="616585"/>
          </a:xfrm>
        </p:spPr>
        <p:txBody>
          <a:bodyPr>
            <a:normAutofit fontScale="90000"/>
          </a:bodyPr>
          <a:lstStyle/>
          <a:p>
            <a:r>
              <a:rPr lang="en-GB" altLang="en-US" sz="4000" b="1" dirty="0">
                <a:effectLst>
                  <a:outerShdw blurRad="38100" dist="19050" dir="2700000" algn="tl" rotWithShape="0">
                    <a:schemeClr val="dk1">
                      <a:alpha val="40000"/>
                    </a:schemeClr>
                  </a:outerShdw>
                </a:effectLst>
              </a:rPr>
              <a:t>6</a:t>
            </a:r>
            <a:r>
              <a:rPr lang="en-GB" altLang="en-US" sz="4000" b="1" dirty="0">
                <a:solidFill>
                  <a:schemeClr val="tx1"/>
                </a:solidFill>
                <a:effectLst>
                  <a:outerShdw blurRad="38100" dist="19050" dir="2700000" algn="tl" rotWithShape="0">
                    <a:schemeClr val="dk1">
                      <a:alpha val="40000"/>
                    </a:schemeClr>
                  </a:outerShdw>
                </a:effectLst>
              </a:rPr>
              <a:t>.DATABASE DESIGN</a:t>
            </a:r>
          </a:p>
        </p:txBody>
      </p:sp>
      <p:sp>
        <p:nvSpPr>
          <p:cNvPr id="4" name="Rectangle 3"/>
          <p:cNvSpPr/>
          <p:nvPr/>
        </p:nvSpPr>
        <p:spPr>
          <a:xfrm>
            <a:off x="11787505" y="0"/>
            <a:ext cx="21463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12001500" y="0"/>
            <a:ext cx="190500"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 name="Text Box 5"/>
          <p:cNvSpPr txBox="1"/>
          <p:nvPr/>
        </p:nvSpPr>
        <p:spPr>
          <a:xfrm>
            <a:off x="752475" y="339725"/>
            <a:ext cx="5191125" cy="460375"/>
          </a:xfrm>
          <a:prstGeom prst="rect">
            <a:avLst/>
          </a:prstGeom>
          <a:noFill/>
        </p:spPr>
        <p:txBody>
          <a:bodyPr wrap="square" rtlCol="0">
            <a:spAutoFit/>
            <a:scene3d>
              <a:camera prst="orthographicFront"/>
              <a:lightRig rig="threePt" dir="t"/>
            </a:scene3d>
          </a:bodyPr>
          <a:lstStyle/>
          <a:p>
            <a:r>
              <a:rPr lang="en-GB" altLang="en-US" sz="2400" b="1" dirty="0">
                <a:effectLst>
                  <a:outerShdw blurRad="38100" dist="19050" dir="2700000" algn="tl" rotWithShape="0">
                    <a:schemeClr val="dk1">
                      <a:alpha val="40000"/>
                    </a:schemeClr>
                  </a:outerShdw>
                </a:effectLst>
              </a:rPr>
              <a:t>a.</a:t>
            </a:r>
            <a:r>
              <a:rPr lang="en-GB" altLang="en-US" sz="2400" b="1" dirty="0">
                <a:solidFill>
                  <a:schemeClr val="tx1"/>
                </a:solidFill>
                <a:effectLst>
                  <a:outerShdw blurRad="38100" dist="19050" dir="2700000" algn="tl" rotWithShape="0">
                    <a:schemeClr val="dk1">
                      <a:alpha val="40000"/>
                    </a:schemeClr>
                  </a:outerShdw>
                </a:effectLst>
              </a:rPr>
              <a:t> ER DIAGRAM</a:t>
            </a:r>
          </a:p>
        </p:txBody>
      </p:sp>
      <p:sp>
        <p:nvSpPr>
          <p:cNvPr id="7" name="Rectangles 6"/>
          <p:cNvSpPr/>
          <p:nvPr/>
        </p:nvSpPr>
        <p:spPr>
          <a:xfrm>
            <a:off x="1750060" y="2045335"/>
            <a:ext cx="1341120" cy="6489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a:solidFill>
                  <a:schemeClr val="tx1"/>
                </a:solidFill>
              </a:rPr>
              <a:t>DRIVER</a:t>
            </a:r>
          </a:p>
        </p:txBody>
      </p:sp>
      <p:cxnSp>
        <p:nvCxnSpPr>
          <p:cNvPr id="8" name="Straight Connector 7"/>
          <p:cNvCxnSpPr>
            <a:stCxn id="7" idx="2"/>
          </p:cNvCxnSpPr>
          <p:nvPr/>
        </p:nvCxnSpPr>
        <p:spPr>
          <a:xfrm>
            <a:off x="2420620" y="2694305"/>
            <a:ext cx="15875" cy="76708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a:cxnSpLocks/>
            <a:stCxn id="15" idx="5"/>
          </p:cNvCxnSpPr>
          <p:nvPr/>
        </p:nvCxnSpPr>
        <p:spPr>
          <a:xfrm>
            <a:off x="1521339" y="1341033"/>
            <a:ext cx="429381" cy="717637"/>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flipH="1">
            <a:off x="2634821" y="1504950"/>
            <a:ext cx="211249" cy="540385"/>
          </a:xfrm>
          <a:prstGeom prst="line">
            <a:avLst/>
          </a:prstGeom>
        </p:spPr>
        <p:style>
          <a:lnRef idx="3">
            <a:schemeClr val="dk1"/>
          </a:lnRef>
          <a:fillRef idx="0">
            <a:schemeClr val="dk1"/>
          </a:fillRef>
          <a:effectRef idx="2">
            <a:schemeClr val="dk1"/>
          </a:effectRef>
          <a:fontRef idx="minor">
            <a:schemeClr val="tx1"/>
          </a:fontRef>
        </p:style>
      </p:cxnSp>
      <p:sp>
        <p:nvSpPr>
          <p:cNvPr id="14" name="Oval 13"/>
          <p:cNvSpPr/>
          <p:nvPr/>
        </p:nvSpPr>
        <p:spPr>
          <a:xfrm>
            <a:off x="2056765" y="821054"/>
            <a:ext cx="1490345" cy="68389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Employ _ date</a:t>
            </a:r>
          </a:p>
        </p:txBody>
      </p:sp>
      <p:sp>
        <p:nvSpPr>
          <p:cNvPr id="15" name="Oval 14"/>
          <p:cNvSpPr/>
          <p:nvPr/>
        </p:nvSpPr>
        <p:spPr>
          <a:xfrm>
            <a:off x="414020" y="889000"/>
            <a:ext cx="1297305" cy="5295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D name</a:t>
            </a:r>
          </a:p>
        </p:txBody>
      </p:sp>
      <p:sp>
        <p:nvSpPr>
          <p:cNvPr id="16" name="Diamond 15"/>
          <p:cNvSpPr/>
          <p:nvPr/>
        </p:nvSpPr>
        <p:spPr>
          <a:xfrm>
            <a:off x="1683385" y="3284220"/>
            <a:ext cx="1569085" cy="7689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Drives</a:t>
            </a:r>
          </a:p>
        </p:txBody>
      </p:sp>
      <p:cxnSp>
        <p:nvCxnSpPr>
          <p:cNvPr id="17" name="Straight Connector 16"/>
          <p:cNvCxnSpPr/>
          <p:nvPr/>
        </p:nvCxnSpPr>
        <p:spPr>
          <a:xfrm flipH="1" flipV="1">
            <a:off x="1191895" y="2299335"/>
            <a:ext cx="564515" cy="165735"/>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cxnSpLocks/>
          </p:cNvCxnSpPr>
          <p:nvPr/>
        </p:nvCxnSpPr>
        <p:spPr>
          <a:xfrm>
            <a:off x="2221585" y="5074470"/>
            <a:ext cx="413236" cy="772215"/>
          </a:xfrm>
          <a:prstGeom prst="line">
            <a:avLst/>
          </a:prstGeom>
        </p:spPr>
        <p:style>
          <a:lnRef idx="3">
            <a:schemeClr val="dk1"/>
          </a:lnRef>
          <a:fillRef idx="0">
            <a:schemeClr val="dk1"/>
          </a:fillRef>
          <a:effectRef idx="2">
            <a:schemeClr val="dk1"/>
          </a:effectRef>
          <a:fontRef idx="minor">
            <a:schemeClr val="tx1"/>
          </a:fontRef>
        </p:style>
      </p:cxnSp>
      <p:sp>
        <p:nvSpPr>
          <p:cNvPr id="21" name="Oval 20"/>
          <p:cNvSpPr/>
          <p:nvPr/>
        </p:nvSpPr>
        <p:spPr>
          <a:xfrm>
            <a:off x="36195" y="1607185"/>
            <a:ext cx="1494155" cy="7429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u="sng" dirty="0">
                <a:solidFill>
                  <a:schemeClr val="tx1"/>
                </a:solidFill>
              </a:rPr>
              <a:t>Driver _</a:t>
            </a:r>
          </a:p>
          <a:p>
            <a:pPr algn="ctr"/>
            <a:r>
              <a:rPr lang="en-GB" altLang="en-US" b="1" u="sng" dirty="0">
                <a:solidFill>
                  <a:schemeClr val="tx1"/>
                </a:solidFill>
              </a:rPr>
              <a:t>id</a:t>
            </a:r>
          </a:p>
        </p:txBody>
      </p:sp>
      <p:sp>
        <p:nvSpPr>
          <p:cNvPr id="22" name="Oval 21"/>
          <p:cNvSpPr/>
          <p:nvPr/>
        </p:nvSpPr>
        <p:spPr>
          <a:xfrm>
            <a:off x="-30163" y="4265930"/>
            <a:ext cx="1166495" cy="4673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u="sng" dirty="0" err="1">
                <a:solidFill>
                  <a:schemeClr val="tx1"/>
                </a:solidFill>
              </a:rPr>
              <a:t>Bus_id</a:t>
            </a:r>
            <a:endParaRPr lang="en-GB" altLang="en-US" b="1" u="sng" dirty="0">
              <a:solidFill>
                <a:schemeClr val="tx1"/>
              </a:solidFill>
            </a:endParaRPr>
          </a:p>
        </p:txBody>
      </p:sp>
      <p:sp>
        <p:nvSpPr>
          <p:cNvPr id="23" name="Oval 22"/>
          <p:cNvSpPr/>
          <p:nvPr/>
        </p:nvSpPr>
        <p:spPr>
          <a:xfrm>
            <a:off x="88620" y="5303520"/>
            <a:ext cx="1177925" cy="70294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Bus</a:t>
            </a:r>
          </a:p>
          <a:p>
            <a:pPr algn="ctr"/>
            <a:r>
              <a:rPr lang="en-GB" altLang="en-US" b="1" dirty="0">
                <a:solidFill>
                  <a:schemeClr val="tx1"/>
                </a:solidFill>
              </a:rPr>
              <a:t>Name        </a:t>
            </a:r>
          </a:p>
        </p:txBody>
      </p:sp>
      <p:sp>
        <p:nvSpPr>
          <p:cNvPr id="27" name="Oval 26"/>
          <p:cNvSpPr/>
          <p:nvPr/>
        </p:nvSpPr>
        <p:spPr>
          <a:xfrm>
            <a:off x="1971041" y="5751195"/>
            <a:ext cx="1281430" cy="69130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Driver _ id</a:t>
            </a:r>
          </a:p>
        </p:txBody>
      </p:sp>
      <p:sp>
        <p:nvSpPr>
          <p:cNvPr id="33" name="Flowchart: Process 32"/>
          <p:cNvSpPr/>
          <p:nvPr/>
        </p:nvSpPr>
        <p:spPr>
          <a:xfrm>
            <a:off x="1950720" y="4478655"/>
            <a:ext cx="1078865" cy="611505"/>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a:solidFill>
                  <a:schemeClr val="tx1"/>
                </a:solidFill>
              </a:rPr>
              <a:t>BUS</a:t>
            </a:r>
          </a:p>
        </p:txBody>
      </p:sp>
      <p:cxnSp>
        <p:nvCxnSpPr>
          <p:cNvPr id="34" name="Straight Connector 33"/>
          <p:cNvCxnSpPr>
            <a:cxnSpLocks/>
            <a:endCxn id="22" idx="6"/>
          </p:cNvCxnSpPr>
          <p:nvPr/>
        </p:nvCxnSpPr>
        <p:spPr>
          <a:xfrm flipH="1" flipV="1">
            <a:off x="1136332" y="4499610"/>
            <a:ext cx="834710" cy="382906"/>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a:stCxn id="33" idx="0"/>
            <a:endCxn id="16" idx="2"/>
          </p:cNvCxnSpPr>
          <p:nvPr/>
        </p:nvCxnSpPr>
        <p:spPr>
          <a:xfrm flipH="1" flipV="1">
            <a:off x="2468245" y="4053205"/>
            <a:ext cx="22225" cy="42545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a:cxnSpLocks/>
          </p:cNvCxnSpPr>
          <p:nvPr/>
        </p:nvCxnSpPr>
        <p:spPr>
          <a:xfrm flipV="1">
            <a:off x="2801515" y="3480545"/>
            <a:ext cx="1346042" cy="1006787"/>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a:cxnSpLocks/>
          </p:cNvCxnSpPr>
          <p:nvPr/>
        </p:nvCxnSpPr>
        <p:spPr>
          <a:xfrm flipV="1">
            <a:off x="4791136" y="2443656"/>
            <a:ext cx="849026" cy="638400"/>
          </a:xfrm>
          <a:prstGeom prst="line">
            <a:avLst/>
          </a:prstGeom>
        </p:spPr>
        <p:style>
          <a:lnRef idx="1">
            <a:schemeClr val="dk1"/>
          </a:lnRef>
          <a:fillRef idx="0">
            <a:schemeClr val="dk1"/>
          </a:fillRef>
          <a:effectRef idx="0">
            <a:schemeClr val="dk1"/>
          </a:effectRef>
          <a:fontRef idx="minor">
            <a:schemeClr val="tx1"/>
          </a:fontRef>
        </p:style>
      </p:cxnSp>
      <p:sp>
        <p:nvSpPr>
          <p:cNvPr id="44" name="Rectangles 43"/>
          <p:cNvSpPr/>
          <p:nvPr/>
        </p:nvSpPr>
        <p:spPr>
          <a:xfrm>
            <a:off x="4587087" y="1901936"/>
            <a:ext cx="1804670" cy="5187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ROUTE</a:t>
            </a:r>
          </a:p>
        </p:txBody>
      </p:sp>
      <p:sp>
        <p:nvSpPr>
          <p:cNvPr id="49" name="Rectangles 48"/>
          <p:cNvSpPr/>
          <p:nvPr/>
        </p:nvSpPr>
        <p:spPr>
          <a:xfrm>
            <a:off x="8583077" y="5033639"/>
            <a:ext cx="1510834" cy="6829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ADMIN</a:t>
            </a:r>
          </a:p>
        </p:txBody>
      </p:sp>
      <p:sp>
        <p:nvSpPr>
          <p:cNvPr id="54" name="Oval 53"/>
          <p:cNvSpPr/>
          <p:nvPr/>
        </p:nvSpPr>
        <p:spPr>
          <a:xfrm>
            <a:off x="5406347" y="702926"/>
            <a:ext cx="1244939" cy="4540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u="sng" dirty="0" err="1">
                <a:solidFill>
                  <a:schemeClr val="tx1"/>
                </a:solidFill>
              </a:rPr>
              <a:t>Route_id</a:t>
            </a:r>
            <a:endParaRPr lang="en-GB" altLang="en-US" b="1" u="sng" dirty="0">
              <a:solidFill>
                <a:schemeClr val="tx1"/>
              </a:solidFill>
            </a:endParaRPr>
          </a:p>
        </p:txBody>
      </p:sp>
      <p:sp>
        <p:nvSpPr>
          <p:cNvPr id="55" name="Oval 54"/>
          <p:cNvSpPr/>
          <p:nvPr/>
        </p:nvSpPr>
        <p:spPr>
          <a:xfrm>
            <a:off x="6753188" y="846342"/>
            <a:ext cx="1524000" cy="6375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Start point</a:t>
            </a:r>
          </a:p>
        </p:txBody>
      </p:sp>
      <p:sp>
        <p:nvSpPr>
          <p:cNvPr id="56" name="Oval 55"/>
          <p:cNvSpPr/>
          <p:nvPr/>
        </p:nvSpPr>
        <p:spPr>
          <a:xfrm>
            <a:off x="3856651" y="761430"/>
            <a:ext cx="1361440" cy="49657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Finish point</a:t>
            </a:r>
          </a:p>
        </p:txBody>
      </p:sp>
      <p:sp>
        <p:nvSpPr>
          <p:cNvPr id="69" name="Oval 68"/>
          <p:cNvSpPr/>
          <p:nvPr/>
        </p:nvSpPr>
        <p:spPr>
          <a:xfrm>
            <a:off x="4090784" y="3796372"/>
            <a:ext cx="1199515" cy="5295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Day</a:t>
            </a:r>
          </a:p>
        </p:txBody>
      </p:sp>
      <p:sp>
        <p:nvSpPr>
          <p:cNvPr id="70" name="Oval 69"/>
          <p:cNvSpPr/>
          <p:nvPr/>
        </p:nvSpPr>
        <p:spPr>
          <a:xfrm>
            <a:off x="5662157" y="3699935"/>
            <a:ext cx="1421765" cy="7065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Out_</a:t>
            </a:r>
          </a:p>
          <a:p>
            <a:pPr algn="ctr"/>
            <a:r>
              <a:rPr lang="en-GB" altLang="en-US" b="1" dirty="0">
                <a:solidFill>
                  <a:schemeClr val="tx1"/>
                </a:solidFill>
              </a:rPr>
              <a:t>time</a:t>
            </a:r>
          </a:p>
        </p:txBody>
      </p:sp>
      <p:sp>
        <p:nvSpPr>
          <p:cNvPr id="71" name="Oval 70"/>
          <p:cNvSpPr/>
          <p:nvPr/>
        </p:nvSpPr>
        <p:spPr>
          <a:xfrm>
            <a:off x="6300507" y="5498956"/>
            <a:ext cx="1166495" cy="59789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start</a:t>
            </a:r>
          </a:p>
        </p:txBody>
      </p:sp>
      <p:sp>
        <p:nvSpPr>
          <p:cNvPr id="72" name="Oval 71">
            <a:extLst>
              <a:ext uri="{FF2B5EF4-FFF2-40B4-BE49-F238E27FC236}">
                <a16:creationId xmlns:a16="http://schemas.microsoft.com/office/drawing/2014/main" id="{9B90C849-D098-47F7-BD98-3ACAF1408059}"/>
              </a:ext>
            </a:extLst>
          </p:cNvPr>
          <p:cNvSpPr/>
          <p:nvPr/>
        </p:nvSpPr>
        <p:spPr>
          <a:xfrm rot="10800000" flipV="1">
            <a:off x="5014559" y="5682566"/>
            <a:ext cx="1192803" cy="54554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end</a:t>
            </a:r>
          </a:p>
        </p:txBody>
      </p:sp>
      <p:cxnSp>
        <p:nvCxnSpPr>
          <p:cNvPr id="73" name="Straight Connector 72">
            <a:extLst>
              <a:ext uri="{FF2B5EF4-FFF2-40B4-BE49-F238E27FC236}">
                <a16:creationId xmlns:a16="http://schemas.microsoft.com/office/drawing/2014/main" id="{127A9C1A-A007-4112-9E2C-1F99D4CEEFF1}"/>
              </a:ext>
            </a:extLst>
          </p:cNvPr>
          <p:cNvCxnSpPr>
            <a:cxnSpLocks/>
          </p:cNvCxnSpPr>
          <p:nvPr/>
        </p:nvCxnSpPr>
        <p:spPr>
          <a:xfrm flipH="1">
            <a:off x="1263015" y="5087805"/>
            <a:ext cx="703552" cy="390526"/>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a:extLst>
              <a:ext uri="{FF2B5EF4-FFF2-40B4-BE49-F238E27FC236}">
                <a16:creationId xmlns:a16="http://schemas.microsoft.com/office/drawing/2014/main" id="{AF1BCE69-2956-4D08-A9A9-B90915FF6F1C}"/>
              </a:ext>
            </a:extLst>
          </p:cNvPr>
          <p:cNvCxnSpPr>
            <a:cxnSpLocks/>
            <a:stCxn id="44" idx="0"/>
            <a:endCxn id="54" idx="4"/>
          </p:cNvCxnSpPr>
          <p:nvPr/>
        </p:nvCxnSpPr>
        <p:spPr>
          <a:xfrm flipV="1">
            <a:off x="5489422" y="1156951"/>
            <a:ext cx="539395" cy="74498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E79D1D4B-BEAA-44DA-9905-E9E87D791476}"/>
              </a:ext>
            </a:extLst>
          </p:cNvPr>
          <p:cNvCxnSpPr>
            <a:cxnSpLocks/>
            <a:stCxn id="55" idx="3"/>
          </p:cNvCxnSpPr>
          <p:nvPr/>
        </p:nvCxnSpPr>
        <p:spPr>
          <a:xfrm flipH="1">
            <a:off x="6385869" y="1390516"/>
            <a:ext cx="590504" cy="513937"/>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a:extLst>
              <a:ext uri="{FF2B5EF4-FFF2-40B4-BE49-F238E27FC236}">
                <a16:creationId xmlns:a16="http://schemas.microsoft.com/office/drawing/2014/main" id="{B9BBC0E8-4A37-4C73-AB83-A5AFC44F4723}"/>
              </a:ext>
            </a:extLst>
          </p:cNvPr>
          <p:cNvCxnSpPr>
            <a:cxnSpLocks/>
          </p:cNvCxnSpPr>
          <p:nvPr/>
        </p:nvCxnSpPr>
        <p:spPr>
          <a:xfrm>
            <a:off x="4678532" y="1242874"/>
            <a:ext cx="531642" cy="659062"/>
          </a:xfrm>
          <a:prstGeom prst="line">
            <a:avLst/>
          </a:prstGeom>
        </p:spPr>
        <p:style>
          <a:lnRef idx="3">
            <a:schemeClr val="dk1"/>
          </a:lnRef>
          <a:fillRef idx="0">
            <a:schemeClr val="dk1"/>
          </a:fillRef>
          <a:effectRef idx="2">
            <a:schemeClr val="dk1"/>
          </a:effectRef>
          <a:fontRef idx="minor">
            <a:schemeClr val="tx1"/>
          </a:fontRef>
        </p:style>
      </p:cxnSp>
      <p:sp>
        <p:nvSpPr>
          <p:cNvPr id="109" name="Oval 108">
            <a:extLst>
              <a:ext uri="{FF2B5EF4-FFF2-40B4-BE49-F238E27FC236}">
                <a16:creationId xmlns:a16="http://schemas.microsoft.com/office/drawing/2014/main" id="{07278D51-4F03-49F5-9284-FB25E9F88E94}"/>
              </a:ext>
            </a:extLst>
          </p:cNvPr>
          <p:cNvSpPr/>
          <p:nvPr/>
        </p:nvSpPr>
        <p:spPr>
          <a:xfrm rot="10800000" flipV="1">
            <a:off x="3698938" y="5478331"/>
            <a:ext cx="1166495" cy="54554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err="1">
                <a:solidFill>
                  <a:schemeClr val="tx1"/>
                </a:solidFill>
              </a:rPr>
              <a:t>Bus_id</a:t>
            </a:r>
            <a:endParaRPr lang="en-GB" altLang="en-US" b="1" dirty="0">
              <a:solidFill>
                <a:schemeClr val="tx1"/>
              </a:solidFill>
            </a:endParaRPr>
          </a:p>
        </p:txBody>
      </p:sp>
      <p:cxnSp>
        <p:nvCxnSpPr>
          <p:cNvPr id="120" name="Straight Connector 119">
            <a:extLst>
              <a:ext uri="{FF2B5EF4-FFF2-40B4-BE49-F238E27FC236}">
                <a16:creationId xmlns:a16="http://schemas.microsoft.com/office/drawing/2014/main" id="{1F403BF8-03C9-4B91-9A4A-B9CB13ED0835}"/>
              </a:ext>
            </a:extLst>
          </p:cNvPr>
          <p:cNvCxnSpPr>
            <a:cxnSpLocks/>
            <a:endCxn id="71" idx="1"/>
          </p:cNvCxnSpPr>
          <p:nvPr/>
        </p:nvCxnSpPr>
        <p:spPr>
          <a:xfrm>
            <a:off x="5894720" y="5037702"/>
            <a:ext cx="576616" cy="548813"/>
          </a:xfrm>
          <a:prstGeom prst="line">
            <a:avLst/>
          </a:prstGeom>
        </p:spPr>
        <p:style>
          <a:lnRef idx="3">
            <a:schemeClr val="dk1"/>
          </a:lnRef>
          <a:fillRef idx="0">
            <a:schemeClr val="dk1"/>
          </a:fillRef>
          <a:effectRef idx="2">
            <a:schemeClr val="dk1"/>
          </a:effectRef>
          <a:fontRef idx="minor">
            <a:schemeClr val="tx1"/>
          </a:fontRef>
        </p:style>
      </p:cxnSp>
      <p:sp>
        <p:nvSpPr>
          <p:cNvPr id="128" name="Rectangles 43">
            <a:extLst>
              <a:ext uri="{FF2B5EF4-FFF2-40B4-BE49-F238E27FC236}">
                <a16:creationId xmlns:a16="http://schemas.microsoft.com/office/drawing/2014/main" id="{CD028395-CAB1-4D99-914D-7CC564F3CD6C}"/>
              </a:ext>
            </a:extLst>
          </p:cNvPr>
          <p:cNvSpPr/>
          <p:nvPr/>
        </p:nvSpPr>
        <p:spPr>
          <a:xfrm>
            <a:off x="9138346" y="2248733"/>
            <a:ext cx="1152464" cy="5187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STOP</a:t>
            </a:r>
          </a:p>
        </p:txBody>
      </p:sp>
      <p:sp>
        <p:nvSpPr>
          <p:cNvPr id="132" name="Diamond 131">
            <a:extLst>
              <a:ext uri="{FF2B5EF4-FFF2-40B4-BE49-F238E27FC236}">
                <a16:creationId xmlns:a16="http://schemas.microsoft.com/office/drawing/2014/main" id="{03D9587D-31EE-47D7-983E-6D987651B00D}"/>
              </a:ext>
            </a:extLst>
          </p:cNvPr>
          <p:cNvSpPr/>
          <p:nvPr/>
        </p:nvSpPr>
        <p:spPr>
          <a:xfrm>
            <a:off x="3628575" y="2938618"/>
            <a:ext cx="1637112" cy="7689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travels</a:t>
            </a:r>
          </a:p>
        </p:txBody>
      </p:sp>
      <p:sp>
        <p:nvSpPr>
          <p:cNvPr id="134" name="Oval 133">
            <a:extLst>
              <a:ext uri="{FF2B5EF4-FFF2-40B4-BE49-F238E27FC236}">
                <a16:creationId xmlns:a16="http://schemas.microsoft.com/office/drawing/2014/main" id="{8CF9BBCE-AB77-4116-A11F-6D29A3185AE7}"/>
              </a:ext>
            </a:extLst>
          </p:cNvPr>
          <p:cNvSpPr/>
          <p:nvPr/>
        </p:nvSpPr>
        <p:spPr>
          <a:xfrm>
            <a:off x="8909922" y="1179773"/>
            <a:ext cx="1075215" cy="5295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err="1">
                <a:solidFill>
                  <a:schemeClr val="tx1"/>
                </a:solidFill>
              </a:rPr>
              <a:t>Route_id</a:t>
            </a:r>
            <a:endParaRPr lang="en-GB" altLang="en-US" b="1" dirty="0">
              <a:solidFill>
                <a:schemeClr val="tx1"/>
              </a:solidFill>
            </a:endParaRPr>
          </a:p>
        </p:txBody>
      </p:sp>
      <p:sp>
        <p:nvSpPr>
          <p:cNvPr id="135" name="Oval 134">
            <a:extLst>
              <a:ext uri="{FF2B5EF4-FFF2-40B4-BE49-F238E27FC236}">
                <a16:creationId xmlns:a16="http://schemas.microsoft.com/office/drawing/2014/main" id="{B3C6E795-8B92-4CA7-9E15-55E987A38F07}"/>
              </a:ext>
            </a:extLst>
          </p:cNvPr>
          <p:cNvSpPr/>
          <p:nvPr/>
        </p:nvSpPr>
        <p:spPr>
          <a:xfrm>
            <a:off x="10198533" y="1534925"/>
            <a:ext cx="1318191" cy="52959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u="sng" dirty="0" err="1">
                <a:solidFill>
                  <a:schemeClr val="tx1"/>
                </a:solidFill>
              </a:rPr>
              <a:t>Location_id</a:t>
            </a:r>
            <a:endParaRPr lang="en-GB" altLang="en-US" b="1" u="sng" dirty="0">
              <a:solidFill>
                <a:schemeClr val="tx1"/>
              </a:solidFill>
            </a:endParaRPr>
          </a:p>
        </p:txBody>
      </p:sp>
      <p:sp>
        <p:nvSpPr>
          <p:cNvPr id="136" name="Oval 135">
            <a:extLst>
              <a:ext uri="{FF2B5EF4-FFF2-40B4-BE49-F238E27FC236}">
                <a16:creationId xmlns:a16="http://schemas.microsoft.com/office/drawing/2014/main" id="{1A8E38E9-4274-455B-ABB6-CFCE9BBCB537}"/>
              </a:ext>
            </a:extLst>
          </p:cNvPr>
          <p:cNvSpPr/>
          <p:nvPr/>
        </p:nvSpPr>
        <p:spPr>
          <a:xfrm>
            <a:off x="10042160" y="3029799"/>
            <a:ext cx="1555479" cy="84353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err="1">
                <a:solidFill>
                  <a:schemeClr val="tx1"/>
                </a:solidFill>
              </a:rPr>
              <a:t>Location_name</a:t>
            </a:r>
            <a:endParaRPr lang="en-GB" altLang="en-US" b="1" dirty="0">
              <a:solidFill>
                <a:schemeClr val="tx1"/>
              </a:solidFill>
            </a:endParaRPr>
          </a:p>
        </p:txBody>
      </p:sp>
      <p:cxnSp>
        <p:nvCxnSpPr>
          <p:cNvPr id="137" name="Straight Connector 136">
            <a:extLst>
              <a:ext uri="{FF2B5EF4-FFF2-40B4-BE49-F238E27FC236}">
                <a16:creationId xmlns:a16="http://schemas.microsoft.com/office/drawing/2014/main" id="{AFA8A93A-E3F1-4C21-9279-E370679F16D4}"/>
              </a:ext>
            </a:extLst>
          </p:cNvPr>
          <p:cNvCxnSpPr>
            <a:cxnSpLocks/>
            <a:endCxn id="128" idx="0"/>
          </p:cNvCxnSpPr>
          <p:nvPr/>
        </p:nvCxnSpPr>
        <p:spPr>
          <a:xfrm>
            <a:off x="9286043" y="1709363"/>
            <a:ext cx="428535" cy="539370"/>
          </a:xfrm>
          <a:prstGeom prst="line">
            <a:avLst/>
          </a:prstGeom>
        </p:spPr>
        <p:style>
          <a:lnRef idx="3">
            <a:schemeClr val="dk1"/>
          </a:lnRef>
          <a:fillRef idx="0">
            <a:schemeClr val="dk1"/>
          </a:fillRef>
          <a:effectRef idx="2">
            <a:schemeClr val="dk1"/>
          </a:effectRef>
          <a:fontRef idx="minor">
            <a:schemeClr val="tx1"/>
          </a:fontRef>
        </p:style>
      </p:cxnSp>
      <p:cxnSp>
        <p:nvCxnSpPr>
          <p:cNvPr id="140" name="Straight Connector 139">
            <a:extLst>
              <a:ext uri="{FF2B5EF4-FFF2-40B4-BE49-F238E27FC236}">
                <a16:creationId xmlns:a16="http://schemas.microsoft.com/office/drawing/2014/main" id="{E785E3EB-7431-42DF-B861-0A9C49D1F412}"/>
              </a:ext>
            </a:extLst>
          </p:cNvPr>
          <p:cNvCxnSpPr>
            <a:cxnSpLocks/>
            <a:stCxn id="135" idx="4"/>
          </p:cNvCxnSpPr>
          <p:nvPr/>
        </p:nvCxnSpPr>
        <p:spPr>
          <a:xfrm flipH="1">
            <a:off x="10255716" y="2064515"/>
            <a:ext cx="601913" cy="314333"/>
          </a:xfrm>
          <a:prstGeom prst="line">
            <a:avLst/>
          </a:prstGeom>
        </p:spPr>
        <p:style>
          <a:lnRef idx="3">
            <a:schemeClr val="dk1"/>
          </a:lnRef>
          <a:fillRef idx="0">
            <a:schemeClr val="dk1"/>
          </a:fillRef>
          <a:effectRef idx="2">
            <a:schemeClr val="dk1"/>
          </a:effectRef>
          <a:fontRef idx="minor">
            <a:schemeClr val="tx1"/>
          </a:fontRef>
        </p:style>
      </p:cxnSp>
      <p:cxnSp>
        <p:nvCxnSpPr>
          <p:cNvPr id="143" name="Straight Connector 142">
            <a:extLst>
              <a:ext uri="{FF2B5EF4-FFF2-40B4-BE49-F238E27FC236}">
                <a16:creationId xmlns:a16="http://schemas.microsoft.com/office/drawing/2014/main" id="{8BBABE98-514E-4E03-A986-B4E327E3A909}"/>
              </a:ext>
            </a:extLst>
          </p:cNvPr>
          <p:cNvCxnSpPr>
            <a:cxnSpLocks/>
          </p:cNvCxnSpPr>
          <p:nvPr/>
        </p:nvCxnSpPr>
        <p:spPr>
          <a:xfrm flipH="1" flipV="1">
            <a:off x="10076155" y="2752078"/>
            <a:ext cx="362353" cy="351036"/>
          </a:xfrm>
          <a:prstGeom prst="line">
            <a:avLst/>
          </a:prstGeom>
        </p:spPr>
        <p:style>
          <a:lnRef idx="3">
            <a:schemeClr val="dk1"/>
          </a:lnRef>
          <a:fillRef idx="0">
            <a:schemeClr val="dk1"/>
          </a:fillRef>
          <a:effectRef idx="2">
            <a:schemeClr val="dk1"/>
          </a:effectRef>
          <a:fontRef idx="minor">
            <a:schemeClr val="tx1"/>
          </a:fontRef>
        </p:style>
      </p:cxnSp>
      <p:sp>
        <p:nvSpPr>
          <p:cNvPr id="148" name="Oval 147">
            <a:extLst>
              <a:ext uri="{FF2B5EF4-FFF2-40B4-BE49-F238E27FC236}">
                <a16:creationId xmlns:a16="http://schemas.microsoft.com/office/drawing/2014/main" id="{50859473-D26C-400A-9990-9B46AB827F59}"/>
              </a:ext>
            </a:extLst>
          </p:cNvPr>
          <p:cNvSpPr/>
          <p:nvPr/>
        </p:nvSpPr>
        <p:spPr>
          <a:xfrm rot="10800000" flipV="1">
            <a:off x="10521463" y="5179054"/>
            <a:ext cx="1166495" cy="54554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err="1">
                <a:solidFill>
                  <a:schemeClr val="tx1"/>
                </a:solidFill>
              </a:rPr>
              <a:t>fname</a:t>
            </a:r>
            <a:endParaRPr lang="en-GB" altLang="en-US" b="1" dirty="0">
              <a:solidFill>
                <a:schemeClr val="tx1"/>
              </a:solidFill>
            </a:endParaRPr>
          </a:p>
        </p:txBody>
      </p:sp>
      <p:sp>
        <p:nvSpPr>
          <p:cNvPr id="149" name="Oval 148">
            <a:extLst>
              <a:ext uri="{FF2B5EF4-FFF2-40B4-BE49-F238E27FC236}">
                <a16:creationId xmlns:a16="http://schemas.microsoft.com/office/drawing/2014/main" id="{8202E4D2-FBF2-4A4A-A5C8-296234FA8546}"/>
              </a:ext>
            </a:extLst>
          </p:cNvPr>
          <p:cNvSpPr/>
          <p:nvPr/>
        </p:nvSpPr>
        <p:spPr>
          <a:xfrm rot="10800000" flipV="1">
            <a:off x="8661782" y="4090473"/>
            <a:ext cx="1166495" cy="54554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u="sng" dirty="0">
                <a:solidFill>
                  <a:schemeClr val="tx1"/>
                </a:solidFill>
              </a:rPr>
              <a:t>ID</a:t>
            </a:r>
          </a:p>
        </p:txBody>
      </p:sp>
      <p:sp>
        <p:nvSpPr>
          <p:cNvPr id="150" name="Oval 149">
            <a:extLst>
              <a:ext uri="{FF2B5EF4-FFF2-40B4-BE49-F238E27FC236}">
                <a16:creationId xmlns:a16="http://schemas.microsoft.com/office/drawing/2014/main" id="{7C74F2CD-84F6-4A72-A434-1E0FB94B7E38}"/>
              </a:ext>
            </a:extLst>
          </p:cNvPr>
          <p:cNvSpPr/>
          <p:nvPr/>
        </p:nvSpPr>
        <p:spPr>
          <a:xfrm rot="10800000" flipV="1">
            <a:off x="9458912" y="6139447"/>
            <a:ext cx="1166495" cy="54554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err="1">
                <a:solidFill>
                  <a:schemeClr val="tx1"/>
                </a:solidFill>
              </a:rPr>
              <a:t>lname</a:t>
            </a:r>
            <a:endParaRPr lang="en-GB" altLang="en-US" b="1" dirty="0">
              <a:solidFill>
                <a:schemeClr val="tx1"/>
              </a:solidFill>
            </a:endParaRPr>
          </a:p>
        </p:txBody>
      </p:sp>
      <p:sp>
        <p:nvSpPr>
          <p:cNvPr id="151" name="Oval 150">
            <a:extLst>
              <a:ext uri="{FF2B5EF4-FFF2-40B4-BE49-F238E27FC236}">
                <a16:creationId xmlns:a16="http://schemas.microsoft.com/office/drawing/2014/main" id="{6EDB41A8-F885-4B61-9008-1C344EC59687}"/>
              </a:ext>
            </a:extLst>
          </p:cNvPr>
          <p:cNvSpPr/>
          <p:nvPr/>
        </p:nvSpPr>
        <p:spPr>
          <a:xfrm rot="10800000" flipV="1">
            <a:off x="10115235" y="4275995"/>
            <a:ext cx="1166495" cy="54554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status</a:t>
            </a:r>
          </a:p>
        </p:txBody>
      </p:sp>
      <p:cxnSp>
        <p:nvCxnSpPr>
          <p:cNvPr id="160" name="Straight Connector 159">
            <a:extLst>
              <a:ext uri="{FF2B5EF4-FFF2-40B4-BE49-F238E27FC236}">
                <a16:creationId xmlns:a16="http://schemas.microsoft.com/office/drawing/2014/main" id="{3915CE63-F7B2-46E4-84A4-3A0BF38F6909}"/>
              </a:ext>
            </a:extLst>
          </p:cNvPr>
          <p:cNvCxnSpPr>
            <a:cxnSpLocks/>
            <a:stCxn id="149" idx="4"/>
            <a:endCxn id="49" idx="0"/>
          </p:cNvCxnSpPr>
          <p:nvPr/>
        </p:nvCxnSpPr>
        <p:spPr>
          <a:xfrm>
            <a:off x="9245029" y="4636018"/>
            <a:ext cx="93465" cy="397621"/>
          </a:xfrm>
          <a:prstGeom prst="line">
            <a:avLst/>
          </a:prstGeom>
        </p:spPr>
        <p:style>
          <a:lnRef idx="3">
            <a:schemeClr val="dk1"/>
          </a:lnRef>
          <a:fillRef idx="0">
            <a:schemeClr val="dk1"/>
          </a:fillRef>
          <a:effectRef idx="2">
            <a:schemeClr val="dk1"/>
          </a:effectRef>
          <a:fontRef idx="minor">
            <a:schemeClr val="tx1"/>
          </a:fontRef>
        </p:style>
      </p:cxnSp>
      <p:sp>
        <p:nvSpPr>
          <p:cNvPr id="164" name="Diamond 163">
            <a:extLst>
              <a:ext uri="{FF2B5EF4-FFF2-40B4-BE49-F238E27FC236}">
                <a16:creationId xmlns:a16="http://schemas.microsoft.com/office/drawing/2014/main" id="{8FB05E5A-72CE-4F8B-8860-E52B2C7E1264}"/>
              </a:ext>
            </a:extLst>
          </p:cNvPr>
          <p:cNvSpPr/>
          <p:nvPr/>
        </p:nvSpPr>
        <p:spPr>
          <a:xfrm>
            <a:off x="7099509" y="2126391"/>
            <a:ext cx="1637112" cy="7689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Stops in</a:t>
            </a:r>
          </a:p>
        </p:txBody>
      </p:sp>
      <p:cxnSp>
        <p:nvCxnSpPr>
          <p:cNvPr id="165" name="Straight Connector 164">
            <a:extLst>
              <a:ext uri="{FF2B5EF4-FFF2-40B4-BE49-F238E27FC236}">
                <a16:creationId xmlns:a16="http://schemas.microsoft.com/office/drawing/2014/main" id="{007F57F1-B3C8-4568-9B8A-FBE17EE70E01}"/>
              </a:ext>
            </a:extLst>
          </p:cNvPr>
          <p:cNvCxnSpPr>
            <a:cxnSpLocks/>
            <a:endCxn id="44" idx="3"/>
          </p:cNvCxnSpPr>
          <p:nvPr/>
        </p:nvCxnSpPr>
        <p:spPr>
          <a:xfrm flipH="1" flipV="1">
            <a:off x="6391757" y="2161334"/>
            <a:ext cx="944474" cy="249920"/>
          </a:xfrm>
          <a:prstGeom prst="line">
            <a:avLst/>
          </a:prstGeom>
        </p:spPr>
        <p:style>
          <a:lnRef idx="3">
            <a:schemeClr val="dk1"/>
          </a:lnRef>
          <a:fillRef idx="0">
            <a:schemeClr val="dk1"/>
          </a:fillRef>
          <a:effectRef idx="2">
            <a:schemeClr val="dk1"/>
          </a:effectRef>
          <a:fontRef idx="minor">
            <a:schemeClr val="tx1"/>
          </a:fontRef>
        </p:style>
      </p:cxnSp>
      <p:cxnSp>
        <p:nvCxnSpPr>
          <p:cNvPr id="168" name="Straight Connector 167">
            <a:extLst>
              <a:ext uri="{FF2B5EF4-FFF2-40B4-BE49-F238E27FC236}">
                <a16:creationId xmlns:a16="http://schemas.microsoft.com/office/drawing/2014/main" id="{AE25C637-622C-4CD9-A72C-84F8CC4FD6F1}"/>
              </a:ext>
            </a:extLst>
          </p:cNvPr>
          <p:cNvCxnSpPr>
            <a:cxnSpLocks/>
          </p:cNvCxnSpPr>
          <p:nvPr/>
        </p:nvCxnSpPr>
        <p:spPr>
          <a:xfrm flipH="1" flipV="1">
            <a:off x="8465081" y="2629050"/>
            <a:ext cx="673265" cy="107356"/>
          </a:xfrm>
          <a:prstGeom prst="line">
            <a:avLst/>
          </a:prstGeom>
        </p:spPr>
        <p:style>
          <a:lnRef idx="3">
            <a:schemeClr val="dk1"/>
          </a:lnRef>
          <a:fillRef idx="0">
            <a:schemeClr val="dk1"/>
          </a:fillRef>
          <a:effectRef idx="2">
            <a:schemeClr val="dk1"/>
          </a:effectRef>
          <a:fontRef idx="minor">
            <a:schemeClr val="tx1"/>
          </a:fontRef>
        </p:style>
      </p:cxnSp>
      <p:sp>
        <p:nvSpPr>
          <p:cNvPr id="68" name="Diamond 67">
            <a:extLst>
              <a:ext uri="{FF2B5EF4-FFF2-40B4-BE49-F238E27FC236}">
                <a16:creationId xmlns:a16="http://schemas.microsoft.com/office/drawing/2014/main" id="{87BC2ABC-13EC-4C9F-968C-E9809EB14A64}"/>
              </a:ext>
            </a:extLst>
          </p:cNvPr>
          <p:cNvSpPr/>
          <p:nvPr/>
        </p:nvSpPr>
        <p:spPr>
          <a:xfrm>
            <a:off x="4666499" y="4462208"/>
            <a:ext cx="1637112" cy="768985"/>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schedule</a:t>
            </a:r>
          </a:p>
        </p:txBody>
      </p:sp>
      <p:cxnSp>
        <p:nvCxnSpPr>
          <p:cNvPr id="74" name="Straight Connector 73">
            <a:extLst>
              <a:ext uri="{FF2B5EF4-FFF2-40B4-BE49-F238E27FC236}">
                <a16:creationId xmlns:a16="http://schemas.microsoft.com/office/drawing/2014/main" id="{7A0C1574-232B-4B37-A7F9-FEE95EE9089C}"/>
              </a:ext>
            </a:extLst>
          </p:cNvPr>
          <p:cNvCxnSpPr>
            <a:cxnSpLocks/>
            <a:stCxn id="151" idx="5"/>
          </p:cNvCxnSpPr>
          <p:nvPr/>
        </p:nvCxnSpPr>
        <p:spPr>
          <a:xfrm flipH="1">
            <a:off x="10106006" y="4741647"/>
            <a:ext cx="180058" cy="406181"/>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CFCAA6F8-A15B-4764-9F8B-EE3DC5F2215C}"/>
              </a:ext>
            </a:extLst>
          </p:cNvPr>
          <p:cNvCxnSpPr>
            <a:cxnSpLocks/>
            <a:stCxn id="148" idx="6"/>
          </p:cNvCxnSpPr>
          <p:nvPr/>
        </p:nvCxnSpPr>
        <p:spPr>
          <a:xfrm flipH="1">
            <a:off x="10115235" y="5451827"/>
            <a:ext cx="406228" cy="25290"/>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88172360-5F7A-487C-8635-18EABA235954}"/>
              </a:ext>
            </a:extLst>
          </p:cNvPr>
          <p:cNvCxnSpPr>
            <a:cxnSpLocks/>
            <a:endCxn id="150" idx="0"/>
          </p:cNvCxnSpPr>
          <p:nvPr/>
        </p:nvCxnSpPr>
        <p:spPr>
          <a:xfrm>
            <a:off x="9714578" y="5716584"/>
            <a:ext cx="327581" cy="42286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4687A71E-25A9-4CDD-B028-8AC9E3417B22}"/>
              </a:ext>
            </a:extLst>
          </p:cNvPr>
          <p:cNvCxnSpPr>
            <a:cxnSpLocks/>
            <a:stCxn id="68" idx="2"/>
            <a:endCxn id="72" idx="0"/>
          </p:cNvCxnSpPr>
          <p:nvPr/>
        </p:nvCxnSpPr>
        <p:spPr>
          <a:xfrm>
            <a:off x="5485055" y="5231193"/>
            <a:ext cx="125905" cy="451373"/>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8F08424F-5EE3-46D3-8E8C-89F00F3F017F}"/>
              </a:ext>
            </a:extLst>
          </p:cNvPr>
          <p:cNvCxnSpPr>
            <a:cxnSpLocks/>
          </p:cNvCxnSpPr>
          <p:nvPr/>
        </p:nvCxnSpPr>
        <p:spPr>
          <a:xfrm flipH="1">
            <a:off x="4451240" y="5013263"/>
            <a:ext cx="583941" cy="485693"/>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A7AF445A-63A0-46EE-A7E1-3C83EA672C99}"/>
              </a:ext>
            </a:extLst>
          </p:cNvPr>
          <p:cNvCxnSpPr>
            <a:cxnSpLocks/>
            <a:endCxn id="70" idx="4"/>
          </p:cNvCxnSpPr>
          <p:nvPr/>
        </p:nvCxnSpPr>
        <p:spPr>
          <a:xfrm flipV="1">
            <a:off x="5975046" y="4406474"/>
            <a:ext cx="397994" cy="284589"/>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1BB9188F-77FE-41C1-92B1-C8C067333E01}"/>
              </a:ext>
            </a:extLst>
          </p:cNvPr>
          <p:cNvCxnSpPr>
            <a:cxnSpLocks/>
          </p:cNvCxnSpPr>
          <p:nvPr/>
        </p:nvCxnSpPr>
        <p:spPr>
          <a:xfrm flipH="1" flipV="1">
            <a:off x="4740969" y="4334837"/>
            <a:ext cx="264411" cy="356226"/>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5CB164B3-DD28-487C-B39E-842A7D7FD1B8}"/>
              </a:ext>
            </a:extLst>
          </p:cNvPr>
          <p:cNvCxnSpPr>
            <a:cxnSpLocks/>
            <a:stCxn id="33" idx="3"/>
            <a:endCxn id="68" idx="1"/>
          </p:cNvCxnSpPr>
          <p:nvPr/>
        </p:nvCxnSpPr>
        <p:spPr>
          <a:xfrm>
            <a:off x="3029585" y="4784408"/>
            <a:ext cx="1636914" cy="62293"/>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31001118-4231-45D8-9015-404289996217}"/>
              </a:ext>
            </a:extLst>
          </p:cNvPr>
          <p:cNvCxnSpPr>
            <a:cxnSpLocks/>
          </p:cNvCxnSpPr>
          <p:nvPr/>
        </p:nvCxnSpPr>
        <p:spPr>
          <a:xfrm>
            <a:off x="6064468" y="4933676"/>
            <a:ext cx="2540097" cy="288231"/>
          </a:xfrm>
          <a:prstGeom prst="line">
            <a:avLst/>
          </a:prstGeom>
        </p:spPr>
        <p:style>
          <a:lnRef idx="3">
            <a:schemeClr val="dk1"/>
          </a:lnRef>
          <a:fillRef idx="0">
            <a:schemeClr val="dk1"/>
          </a:fillRef>
          <a:effectRef idx="2">
            <a:schemeClr val="dk1"/>
          </a:effectRef>
          <a:fontRef idx="minor">
            <a:schemeClr val="tx1"/>
          </a:fontRef>
        </p:style>
      </p:cxnSp>
      <p:sp>
        <p:nvSpPr>
          <p:cNvPr id="121" name="Oval 120">
            <a:extLst>
              <a:ext uri="{FF2B5EF4-FFF2-40B4-BE49-F238E27FC236}">
                <a16:creationId xmlns:a16="http://schemas.microsoft.com/office/drawing/2014/main" id="{743FFFB5-9C8A-4B99-AF74-91F1791AFC60}"/>
              </a:ext>
            </a:extLst>
          </p:cNvPr>
          <p:cNvSpPr/>
          <p:nvPr/>
        </p:nvSpPr>
        <p:spPr>
          <a:xfrm rot="10800000" flipV="1">
            <a:off x="7791031" y="6109437"/>
            <a:ext cx="1166495" cy="54554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en-US" b="1" dirty="0">
                <a:solidFill>
                  <a:schemeClr val="tx1"/>
                </a:solidFill>
              </a:rPr>
              <a:t>Pass</a:t>
            </a:r>
          </a:p>
          <a:p>
            <a:pPr algn="ctr"/>
            <a:r>
              <a:rPr lang="en-GB" altLang="en-US" b="1" dirty="0">
                <a:solidFill>
                  <a:schemeClr val="tx1"/>
                </a:solidFill>
              </a:rPr>
              <a:t>word</a:t>
            </a:r>
          </a:p>
        </p:txBody>
      </p:sp>
      <p:cxnSp>
        <p:nvCxnSpPr>
          <p:cNvPr id="122" name="Straight Connector 121">
            <a:extLst>
              <a:ext uri="{FF2B5EF4-FFF2-40B4-BE49-F238E27FC236}">
                <a16:creationId xmlns:a16="http://schemas.microsoft.com/office/drawing/2014/main" id="{CFE16765-7DF7-4E51-98E6-EE638122E790}"/>
              </a:ext>
            </a:extLst>
          </p:cNvPr>
          <p:cNvCxnSpPr>
            <a:cxnSpLocks/>
            <a:endCxn id="121" idx="0"/>
          </p:cNvCxnSpPr>
          <p:nvPr/>
        </p:nvCxnSpPr>
        <p:spPr>
          <a:xfrm flipH="1">
            <a:off x="8374278" y="5716584"/>
            <a:ext cx="355094" cy="392853"/>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892</Words>
  <Application>Microsoft Office PowerPoint</Application>
  <PresentationFormat>Widescreen</PresentationFormat>
  <Paragraphs>247</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Courier New</vt:lpstr>
      <vt:lpstr>Lucida Calligraphy</vt:lpstr>
      <vt:lpstr>Symbol</vt:lpstr>
      <vt:lpstr>Times New Roman</vt:lpstr>
      <vt:lpstr>Wingdings</vt:lpstr>
      <vt:lpstr>Office Theme</vt:lpstr>
      <vt:lpstr>Bus Schedule Management System &amp; Route Wise Load Tracking System</vt:lpstr>
      <vt:lpstr>PowerPoint Presentation</vt:lpstr>
      <vt:lpstr>1.INTRODUCTION       The name of our project is Bus schedule management system and Route wise   load tracking system in IIITDMJ. Buses are the most frequently available and most used vehicle for going from small distance trips to very long trips. This project is to implement the bus schedule management and route wise load tracking system in IIITDMJ. </vt:lpstr>
      <vt:lpstr> </vt:lpstr>
      <vt:lpstr> </vt:lpstr>
      <vt:lpstr> </vt:lpstr>
      <vt:lpstr> </vt:lpstr>
      <vt:lpstr> </vt:lpstr>
      <vt:lpstr>6.DATABASE DESIGN</vt:lpstr>
      <vt:lpstr> </vt:lpstr>
      <vt:lpstr> </vt:lpstr>
      <vt:lpstr>Member login: </vt:lpstr>
      <vt:lpstr>Contact us: </vt:lpstr>
      <vt:lpstr>Homepage: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Schedule</dc:title>
  <dc:creator>saiee</dc:creator>
  <cp:lastModifiedBy>saieesha1803@gmail.com</cp:lastModifiedBy>
  <cp:revision>84</cp:revision>
  <dcterms:created xsi:type="dcterms:W3CDTF">2021-10-03T12:54:00Z</dcterms:created>
  <dcterms:modified xsi:type="dcterms:W3CDTF">2021-11-16T05:52:22Z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EBFD400D22884D2C933C3E243F56A8BA</vt:lpwstr>
  </property>
  <property fmtid="{D5CDD505-2E9C-101B-9397-08002B2CF9AE}" pid="3" name="KSOProductBuildVer">
    <vt:lpwstr>1033-11.2.0.10323</vt:lpwstr>
  </property>
</Properties>
</file>